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92" r:id="rId26"/>
    <p:sldId id="293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87" d="100"/>
          <a:sy n="87" d="100"/>
        </p:scale>
        <p:origin x="298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72D1CA-83DF-9869-FA03-B0D523EAC2F1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003100" y="6703060"/>
            <a:ext cx="203200" cy="9144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600">
                <a:solidFill>
                  <a:srgbClr val="626469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svg"/><Relationship Id="rId7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\\DCA-Files\share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90662" y="1069578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en-US" sz="2000" b="1" dirty="0">
                <a:solidFill>
                  <a:schemeClr val="tx2"/>
                </a:solidFill>
              </a:rPr>
              <a:t>Server Management – Group Project</a:t>
            </a:r>
            <a:br>
              <a:rPr lang="en-US" sz="2500" dirty="0"/>
            </a:br>
            <a:r>
              <a:rPr lang="en-US" sz="1800" i="1" dirty="0">
                <a:solidFill>
                  <a:schemeClr val="tx2"/>
                </a:solidFill>
              </a:rPr>
              <a:t>IT Infrastructure Deployment for spark01a.com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90966" y="2967506"/>
            <a:ext cx="4805691" cy="271700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b="1" dirty="0">
                <a:solidFill>
                  <a:schemeClr val="tx2"/>
                </a:solidFill>
              </a:rPr>
              <a:t>Domain Name</a:t>
            </a:r>
            <a:r>
              <a:rPr lang="en-US" dirty="0">
                <a:solidFill>
                  <a:schemeClr val="tx2"/>
                </a:solidFill>
              </a:rPr>
              <a:t>: spark01a.com</a:t>
            </a:r>
          </a:p>
          <a:p>
            <a:pPr algn="l"/>
            <a:r>
              <a:rPr lang="en-US" b="1" dirty="0">
                <a:solidFill>
                  <a:schemeClr val="tx2"/>
                </a:solidFill>
              </a:rPr>
              <a:t>Group</a:t>
            </a:r>
            <a:r>
              <a:rPr lang="en-US" dirty="0">
                <a:solidFill>
                  <a:schemeClr val="tx2"/>
                </a:solidFill>
              </a:rPr>
              <a:t>: 1</a:t>
            </a:r>
          </a:p>
          <a:p>
            <a:pPr algn="l"/>
            <a:r>
              <a:rPr lang="en-US" b="1" dirty="0">
                <a:solidFill>
                  <a:schemeClr val="tx2"/>
                </a:solidFill>
              </a:rPr>
              <a:t>Group Members</a:t>
            </a:r>
            <a:r>
              <a:rPr lang="en-US" dirty="0">
                <a:solidFill>
                  <a:schemeClr val="tx2"/>
                </a:solidFill>
              </a:rPr>
              <a:t>:</a:t>
            </a:r>
          </a:p>
          <a:p>
            <a:pPr marL="457200" indent="-457200" algn="l"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Zul </a:t>
            </a:r>
            <a:r>
              <a:rPr lang="en-US" dirty="0" err="1">
                <a:solidFill>
                  <a:schemeClr val="tx2"/>
                </a:solidFill>
              </a:rPr>
              <a:t>Fadzli</a:t>
            </a:r>
            <a:r>
              <a:rPr lang="en-US" dirty="0">
                <a:solidFill>
                  <a:schemeClr val="tx2"/>
                </a:solidFill>
              </a:rPr>
              <a:t> (Leader) – 2578624R</a:t>
            </a:r>
          </a:p>
          <a:p>
            <a:pPr marL="457200" indent="-457200" algn="l"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Azrin - </a:t>
            </a:r>
            <a:r>
              <a:rPr lang="en-US" dirty="0">
                <a:solidFill>
                  <a:schemeClr val="tx2"/>
                </a:solidFill>
                <a:ea typeface="+mn-lt"/>
                <a:cs typeface="+mn-lt"/>
              </a:rPr>
              <a:t>4868097C</a:t>
            </a:r>
          </a:p>
        </p:txBody>
      </p:sp>
      <p:pic>
        <p:nvPicPr>
          <p:cNvPr id="20" name="Graphic 19" descr="Cloud Computing">
            <a:extLst>
              <a:ext uri="{FF2B5EF4-FFF2-40B4-BE49-F238E27FC236}">
                <a16:creationId xmlns:a16="http://schemas.microsoft.com/office/drawing/2014/main" id="{19419586-C41B-55A4-C07F-B5AA53580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7A22B-2CA0-67D0-77F2-49D87FD21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07D0C-AFA5-FBCC-293C-A09610929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768" y="279873"/>
            <a:ext cx="4539095" cy="1025026"/>
          </a:xfrm>
        </p:spPr>
        <p:txBody>
          <a:bodyPr>
            <a:normAutofit/>
          </a:bodyPr>
          <a:lstStyle/>
          <a:p>
            <a:r>
              <a:rPr lang="en-US" sz="2000" dirty="0">
                <a:ea typeface="+mj-lt"/>
                <a:cs typeface="+mj-lt"/>
              </a:rPr>
              <a:t>Bulk Import of Domain Users (Table) </a:t>
            </a:r>
            <a:br>
              <a:rPr lang="en-US" sz="2000" dirty="0">
                <a:ea typeface="+mj-lt"/>
                <a:cs typeface="+mj-lt"/>
              </a:rPr>
            </a:br>
            <a:r>
              <a:rPr lang="en-US" sz="1600" b="1" dirty="0">
                <a:solidFill>
                  <a:srgbClr val="FF0000"/>
                </a:solidFill>
              </a:rPr>
              <a:t>Implementation with PowerShell (run as Admin) (4/5)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F790F7-35B2-EA86-4984-B44C5AF20B5D}"/>
              </a:ext>
            </a:extLst>
          </p:cNvPr>
          <p:cNvSpPr txBox="1"/>
          <p:nvPr/>
        </p:nvSpPr>
        <p:spPr>
          <a:xfrm>
            <a:off x="198111" y="1217305"/>
            <a:ext cx="5739711" cy="5355312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Step 4: Convert Password to Secure Format</a:t>
            </a:r>
            <a:endParaRPr lang="en-US" dirty="0"/>
          </a:p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i="1" dirty="0"/>
          </a:p>
          <a:p>
            <a:r>
              <a:rPr lang="en-US" b="1" dirty="0">
                <a:ea typeface="+mn-lt"/>
                <a:cs typeface="+mn-lt"/>
              </a:rPr>
              <a:t>What it does  :</a:t>
            </a:r>
            <a:endParaRPr lang="en-US" dirty="0">
              <a:solidFill>
                <a:srgbClr val="5197DA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Takes</a:t>
            </a:r>
            <a:r>
              <a:rPr lang="en-US" dirty="0">
                <a:latin typeface="Aptos"/>
                <a:ea typeface="+mn-lt"/>
                <a:cs typeface="+mn-lt"/>
              </a:rPr>
              <a:t> </a:t>
            </a:r>
            <a:r>
              <a:rPr lang="en-US" dirty="0">
                <a:ea typeface="+mn-lt"/>
                <a:cs typeface="+mn-lt"/>
              </a:rPr>
              <a:t>the plain-text password from the CSV and converts it to a secure string, which </a:t>
            </a:r>
            <a:r>
              <a:rPr lang="en-US" dirty="0">
                <a:latin typeface="Aptos"/>
                <a:ea typeface="+mn-lt"/>
                <a:cs typeface="+mn-lt"/>
              </a:rPr>
              <a:t>is</a:t>
            </a:r>
            <a:r>
              <a:rPr lang="en-US" dirty="0">
                <a:latin typeface="Aptos"/>
              </a:rPr>
              <a:t> </a:t>
            </a:r>
            <a:r>
              <a:rPr lang="en-US" dirty="0">
                <a:ea typeface="+mn-lt"/>
                <a:cs typeface="+mn-lt"/>
              </a:rPr>
              <a:t>required by the New-</a:t>
            </a:r>
            <a:r>
              <a:rPr lang="en-US" dirty="0" err="1">
                <a:ea typeface="+mn-lt"/>
                <a:cs typeface="+mn-lt"/>
              </a:rPr>
              <a:t>ADUser</a:t>
            </a:r>
            <a:r>
              <a:rPr lang="en-US" dirty="0">
                <a:ea typeface="+mn-lt"/>
                <a:cs typeface="+mn-lt"/>
              </a:rPr>
              <a:t> command.</a:t>
            </a:r>
          </a:p>
          <a:p>
            <a:endParaRPr lang="en-US" b="1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Step 5: Create the User in Active Directory</a:t>
            </a:r>
          </a:p>
          <a:p>
            <a:endParaRPr lang="en-US" b="1" dirty="0">
              <a:ea typeface="+mn-lt"/>
              <a:cs typeface="+mn-lt"/>
            </a:endParaRPr>
          </a:p>
          <a:p>
            <a:endParaRPr lang="en-US" b="1" dirty="0"/>
          </a:p>
          <a:p>
            <a:endParaRPr lang="en-US" i="1" dirty="0"/>
          </a:p>
          <a:p>
            <a:r>
              <a:rPr lang="en-US" b="1" dirty="0">
                <a:ea typeface="+mn-lt"/>
                <a:cs typeface="+mn-lt"/>
              </a:rPr>
              <a:t>What it does: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 Creates a new user in the specified OU with all required details (name, username, password, etc.). The -</a:t>
            </a:r>
            <a:r>
              <a:rPr lang="en-US" err="1">
                <a:ea typeface="+mn-lt"/>
                <a:cs typeface="+mn-lt"/>
              </a:rPr>
              <a:t>PassThru</a:t>
            </a:r>
            <a:r>
              <a:rPr lang="en-US" dirty="0">
                <a:ea typeface="+mn-lt"/>
                <a:cs typeface="+mn-lt"/>
              </a:rPr>
              <a:t> option returns the user object for the next step.</a:t>
            </a:r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62A2DF-3248-8B7A-57C5-1C9E79D915CF}"/>
              </a:ext>
            </a:extLst>
          </p:cNvPr>
          <p:cNvSpPr/>
          <p:nvPr/>
        </p:nvSpPr>
        <p:spPr>
          <a:xfrm>
            <a:off x="203330" y="1598273"/>
            <a:ext cx="4723170" cy="5636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400" i="1" dirty="0">
                <a:solidFill>
                  <a:schemeClr val="bg1"/>
                </a:solidFill>
                <a:ea typeface="+mn-lt"/>
                <a:cs typeface="+mn-lt"/>
              </a:rPr>
              <a:t>$</a:t>
            </a:r>
            <a:r>
              <a:rPr lang="en-US" sz="1400" i="1" err="1">
                <a:solidFill>
                  <a:schemeClr val="bg1"/>
                </a:solidFill>
                <a:ea typeface="+mn-lt"/>
                <a:cs typeface="+mn-lt"/>
              </a:rPr>
              <a:t>SecurePass</a:t>
            </a:r>
            <a:r>
              <a:rPr lang="en-US" sz="1400" i="1" dirty="0">
                <a:solidFill>
                  <a:schemeClr val="bg1"/>
                </a:solidFill>
                <a:ea typeface="+mn-lt"/>
                <a:cs typeface="+mn-lt"/>
              </a:rPr>
              <a:t> = </a:t>
            </a:r>
            <a:r>
              <a:rPr lang="en-US" sz="1400" i="1" err="1">
                <a:solidFill>
                  <a:schemeClr val="bg1"/>
                </a:solidFill>
                <a:ea typeface="+mn-lt"/>
                <a:cs typeface="+mn-lt"/>
              </a:rPr>
              <a:t>ConvertTo-SecureString</a:t>
            </a:r>
            <a:r>
              <a:rPr lang="en-US" sz="1400" i="1" dirty="0">
                <a:solidFill>
                  <a:schemeClr val="bg1"/>
                </a:solidFill>
                <a:ea typeface="+mn-lt"/>
                <a:cs typeface="+mn-lt"/>
              </a:rPr>
              <a:t> $</a:t>
            </a:r>
            <a:r>
              <a:rPr lang="en-US" sz="1400" i="1" err="1">
                <a:solidFill>
                  <a:schemeClr val="bg1"/>
                </a:solidFill>
                <a:ea typeface="+mn-lt"/>
                <a:cs typeface="+mn-lt"/>
              </a:rPr>
              <a:t>User.Password</a:t>
            </a:r>
            <a:r>
              <a:rPr lang="en-US" sz="1400" i="1" dirty="0">
                <a:solidFill>
                  <a:schemeClr val="bg1"/>
                </a:solidFill>
                <a:ea typeface="+mn-lt"/>
                <a:cs typeface="+mn-lt"/>
              </a:rPr>
              <a:t> -</a:t>
            </a:r>
            <a:r>
              <a:rPr lang="en-US" sz="1400" i="1" err="1">
                <a:solidFill>
                  <a:schemeClr val="bg1"/>
                </a:solidFill>
                <a:ea typeface="+mn-lt"/>
                <a:cs typeface="+mn-lt"/>
              </a:rPr>
              <a:t>AsPlainText</a:t>
            </a:r>
            <a:r>
              <a:rPr lang="en-US" sz="1400" i="1" dirty="0">
                <a:solidFill>
                  <a:schemeClr val="bg1"/>
                </a:solidFill>
                <a:ea typeface="+mn-lt"/>
                <a:cs typeface="+mn-lt"/>
              </a:rPr>
              <a:t> -Force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F4AC65-0BAD-B898-7FE7-0CE90BBF0115}"/>
              </a:ext>
            </a:extLst>
          </p:cNvPr>
          <p:cNvSpPr/>
          <p:nvPr/>
        </p:nvSpPr>
        <p:spPr>
          <a:xfrm>
            <a:off x="6453789" y="2164624"/>
            <a:ext cx="5289521" cy="28084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$</a:t>
            </a:r>
            <a:r>
              <a:rPr lang="en-US" sz="1400" dirty="0" err="1">
                <a:solidFill>
                  <a:schemeClr val="bg1"/>
                </a:solidFill>
                <a:ea typeface="+mn-lt"/>
                <a:cs typeface="+mn-lt"/>
              </a:rPr>
              <a:t>UserObj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 = New-</a:t>
            </a:r>
            <a:r>
              <a:rPr lang="en-US" sz="1400" dirty="0" err="1">
                <a:solidFill>
                  <a:schemeClr val="bg1"/>
                </a:solidFill>
                <a:ea typeface="+mn-lt"/>
                <a:cs typeface="+mn-lt"/>
              </a:rPr>
              <a:t>ADUser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 `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    -Name $</a:t>
            </a:r>
            <a:r>
              <a:rPr lang="en-US" sz="1400" dirty="0" err="1">
                <a:solidFill>
                  <a:schemeClr val="bg1"/>
                </a:solidFill>
                <a:ea typeface="+mn-lt"/>
                <a:cs typeface="+mn-lt"/>
              </a:rPr>
              <a:t>User.Name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 `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    -</a:t>
            </a:r>
            <a:r>
              <a:rPr lang="en-US" sz="1400" dirty="0" err="1">
                <a:solidFill>
                  <a:schemeClr val="bg1"/>
                </a:solidFill>
                <a:ea typeface="+mn-lt"/>
                <a:cs typeface="+mn-lt"/>
              </a:rPr>
              <a:t>GivenName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 $</a:t>
            </a:r>
            <a:r>
              <a:rPr lang="en-US" sz="1400" dirty="0" err="1">
                <a:solidFill>
                  <a:schemeClr val="bg1"/>
                </a:solidFill>
                <a:ea typeface="+mn-lt"/>
                <a:cs typeface="+mn-lt"/>
              </a:rPr>
              <a:t>User.GivenName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 `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    -Surname $</a:t>
            </a:r>
            <a:r>
              <a:rPr lang="en-US" sz="1400" dirty="0" err="1">
                <a:solidFill>
                  <a:schemeClr val="bg1"/>
                </a:solidFill>
                <a:ea typeface="+mn-lt"/>
                <a:cs typeface="+mn-lt"/>
              </a:rPr>
              <a:t>User.Surname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 `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    -</a:t>
            </a:r>
            <a:r>
              <a:rPr lang="en-US" sz="1400" dirty="0" err="1">
                <a:solidFill>
                  <a:schemeClr val="bg1"/>
                </a:solidFill>
                <a:ea typeface="+mn-lt"/>
                <a:cs typeface="+mn-lt"/>
              </a:rPr>
              <a:t>SamAccountName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 $</a:t>
            </a:r>
            <a:r>
              <a:rPr lang="en-US" sz="1400" dirty="0" err="1">
                <a:solidFill>
                  <a:schemeClr val="bg1"/>
                </a:solidFill>
                <a:ea typeface="+mn-lt"/>
                <a:cs typeface="+mn-lt"/>
              </a:rPr>
              <a:t>User.SamAccountName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 `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    -</a:t>
            </a:r>
            <a:r>
              <a:rPr lang="en-US" sz="1400" dirty="0" err="1">
                <a:solidFill>
                  <a:schemeClr val="bg1"/>
                </a:solidFill>
                <a:ea typeface="+mn-lt"/>
                <a:cs typeface="+mn-lt"/>
              </a:rPr>
              <a:t>UserPrincipalName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 $</a:t>
            </a:r>
            <a:r>
              <a:rPr lang="en-US" sz="1400" dirty="0" err="1">
                <a:solidFill>
                  <a:schemeClr val="bg1"/>
                </a:solidFill>
                <a:ea typeface="+mn-lt"/>
                <a:cs typeface="+mn-lt"/>
              </a:rPr>
              <a:t>User.UserPrincipalName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 `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    -</a:t>
            </a:r>
            <a:r>
              <a:rPr lang="en-US" sz="1400" dirty="0" err="1">
                <a:solidFill>
                  <a:schemeClr val="bg1"/>
                </a:solidFill>
                <a:ea typeface="+mn-lt"/>
                <a:cs typeface="+mn-lt"/>
              </a:rPr>
              <a:t>AccountPassword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 $</a:t>
            </a:r>
            <a:r>
              <a:rPr lang="en-US" sz="1400" dirty="0" err="1">
                <a:solidFill>
                  <a:schemeClr val="bg1"/>
                </a:solidFill>
                <a:ea typeface="+mn-lt"/>
                <a:cs typeface="+mn-lt"/>
              </a:rPr>
              <a:t>SecurePass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 `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    -Enabled $true `</a:t>
            </a:r>
            <a:endParaRPr lang="en-US" dirty="0"/>
          </a:p>
          <a:p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    -Path $</a:t>
            </a:r>
            <a:r>
              <a:rPr lang="en-US" sz="1400" dirty="0" err="1">
                <a:solidFill>
                  <a:schemeClr val="bg1"/>
                </a:solidFill>
                <a:ea typeface="+mn-lt"/>
                <a:cs typeface="+mn-lt"/>
              </a:rPr>
              <a:t>User.OU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 `</a:t>
            </a:r>
            <a:endParaRPr lang="en-US" dirty="0"/>
          </a:p>
          <a:p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    -</a:t>
            </a:r>
            <a:r>
              <a:rPr lang="en-US" sz="1400" dirty="0" err="1">
                <a:solidFill>
                  <a:schemeClr val="bg1"/>
                </a:solidFill>
                <a:ea typeface="+mn-lt"/>
                <a:cs typeface="+mn-lt"/>
              </a:rPr>
              <a:t>ChangePasswordAtLogon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 ([bool]$</a:t>
            </a:r>
            <a:r>
              <a:rPr lang="en-US" sz="1400" dirty="0" err="1">
                <a:solidFill>
                  <a:schemeClr val="bg1"/>
                </a:solidFill>
                <a:ea typeface="+mn-lt"/>
                <a:cs typeface="+mn-lt"/>
              </a:rPr>
              <a:t>User.ChangePasswordAtLogon</a:t>
            </a:r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) `</a:t>
            </a:r>
            <a:endParaRPr lang="en-US" dirty="0"/>
          </a:p>
          <a:p>
            <a:r>
              <a:rPr lang="en-US" sz="1400" dirty="0">
                <a:solidFill>
                  <a:schemeClr val="bg1"/>
                </a:solidFill>
                <a:ea typeface="+mn-lt"/>
                <a:cs typeface="+mn-lt"/>
              </a:rPr>
              <a:t>    -</a:t>
            </a:r>
            <a:r>
              <a:rPr lang="en-US" sz="1400" dirty="0" err="1">
                <a:solidFill>
                  <a:schemeClr val="bg1"/>
                </a:solidFill>
                <a:ea typeface="+mn-lt"/>
                <a:cs typeface="+mn-lt"/>
              </a:rPr>
              <a:t>PassThru</a:t>
            </a:r>
            <a:endParaRPr lang="en-US" dirty="0" err="1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C32901D-9B69-F66B-6F53-C57C2160483D}"/>
              </a:ext>
            </a:extLst>
          </p:cNvPr>
          <p:cNvSpPr/>
          <p:nvPr/>
        </p:nvSpPr>
        <p:spPr>
          <a:xfrm>
            <a:off x="398936" y="4105180"/>
            <a:ext cx="5018872" cy="5147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92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118CC-B724-A2E9-4701-06BF408C8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F78E3D0-1014-0F5A-E3F3-8E45DB65BB7D}"/>
              </a:ext>
            </a:extLst>
          </p:cNvPr>
          <p:cNvSpPr/>
          <p:nvPr/>
        </p:nvSpPr>
        <p:spPr>
          <a:xfrm>
            <a:off x="285707" y="4327055"/>
            <a:ext cx="5124762" cy="7695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400" i="1" dirty="0">
                <a:solidFill>
                  <a:schemeClr val="bg1"/>
                </a:solidFill>
                <a:ea typeface="+mn-lt"/>
                <a:cs typeface="+mn-lt"/>
              </a:rPr>
              <a:t>Write-Host "? Created user: $($</a:t>
            </a:r>
            <a:r>
              <a:rPr lang="en-US" sz="1400" i="1" dirty="0" err="1">
                <a:solidFill>
                  <a:schemeClr val="bg1"/>
                </a:solidFill>
                <a:ea typeface="+mn-lt"/>
                <a:cs typeface="+mn-lt"/>
              </a:rPr>
              <a:t>User.SamAccountName</a:t>
            </a:r>
            <a:r>
              <a:rPr lang="en-US" sz="1400" i="1" dirty="0">
                <a:solidFill>
                  <a:schemeClr val="bg1"/>
                </a:solidFill>
                <a:ea typeface="+mn-lt"/>
                <a:cs typeface="+mn-lt"/>
              </a:rPr>
              <a:t>) and added to: $($</a:t>
            </a:r>
            <a:r>
              <a:rPr lang="en-US" sz="1400" i="1" dirty="0" err="1">
                <a:solidFill>
                  <a:schemeClr val="bg1"/>
                </a:solidFill>
                <a:ea typeface="+mn-lt"/>
                <a:cs typeface="+mn-lt"/>
              </a:rPr>
              <a:t>User.MemberOf</a:t>
            </a:r>
            <a:r>
              <a:rPr lang="en-US" sz="1400" i="1" dirty="0">
                <a:solidFill>
                  <a:schemeClr val="bg1"/>
                </a:solidFill>
                <a:ea typeface="+mn-lt"/>
                <a:cs typeface="+mn-lt"/>
              </a:rPr>
              <a:t>)"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8D9AC-1030-CBCB-82C1-DB7CF9808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768" y="279873"/>
            <a:ext cx="4539095" cy="1025026"/>
          </a:xfrm>
        </p:spPr>
        <p:txBody>
          <a:bodyPr>
            <a:normAutofit/>
          </a:bodyPr>
          <a:lstStyle/>
          <a:p>
            <a:r>
              <a:rPr lang="en-US" sz="2000" dirty="0">
                <a:ea typeface="+mj-lt"/>
                <a:cs typeface="+mj-lt"/>
              </a:rPr>
              <a:t>Bulk Import of Domain Users (Table) </a:t>
            </a:r>
            <a:br>
              <a:rPr lang="en-US" sz="2000" dirty="0">
                <a:ea typeface="+mj-lt"/>
                <a:cs typeface="+mj-lt"/>
              </a:rPr>
            </a:br>
            <a:r>
              <a:rPr lang="en-US" sz="1600" b="1" dirty="0">
                <a:solidFill>
                  <a:srgbClr val="FF0000"/>
                </a:solidFill>
              </a:rPr>
              <a:t>Implementation with PowerShell (run as Admin) (5/5)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F2F59B-54BF-2583-0CB5-DCA96BA765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4722" y="279854"/>
            <a:ext cx="5260841" cy="6299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216457-973C-1226-DE36-814522A44D1A}"/>
              </a:ext>
            </a:extLst>
          </p:cNvPr>
          <p:cNvSpPr txBox="1"/>
          <p:nvPr/>
        </p:nvSpPr>
        <p:spPr>
          <a:xfrm>
            <a:off x="198111" y="1217305"/>
            <a:ext cx="5760306" cy="5632311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Step 6: Add User to Assigned AD Groups</a:t>
            </a:r>
            <a:endParaRPr lang="en-US" dirty="0"/>
          </a:p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i="1" dirty="0"/>
          </a:p>
          <a:p>
            <a:endParaRPr lang="en-US" b="1" dirty="0">
              <a:ea typeface="+mn-lt"/>
              <a:cs typeface="+mn-lt"/>
            </a:endParaRPr>
          </a:p>
          <a:p>
            <a:r>
              <a:rPr lang="en-US" b="1" dirty="0">
                <a:ea typeface="+mn-lt"/>
                <a:cs typeface="+mn-lt"/>
              </a:rPr>
              <a:t>What it does  :</a:t>
            </a:r>
            <a:endParaRPr lang="en-US" dirty="0">
              <a:solidFill>
                <a:srgbClr val="5197DA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Splits the group list (from CSV) into individual groups and adds the new user </a:t>
            </a:r>
            <a:r>
              <a:rPr lang="en-US" dirty="0">
                <a:latin typeface="Aptos"/>
              </a:rPr>
              <a:t>to </a:t>
            </a:r>
            <a:r>
              <a:rPr lang="en-US" dirty="0">
                <a:ea typeface="+mn-lt"/>
                <a:cs typeface="+mn-lt"/>
              </a:rPr>
              <a:t>each one using Add-</a:t>
            </a:r>
            <a:r>
              <a:rPr lang="en-US" dirty="0" err="1">
                <a:ea typeface="+mn-lt"/>
                <a:cs typeface="+mn-lt"/>
              </a:rPr>
              <a:t>ADGroupMember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endParaRPr lang="en-US" b="1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Step 7: Output Confirmation Message</a:t>
            </a:r>
          </a:p>
          <a:p>
            <a:endParaRPr lang="en-US" b="1" dirty="0">
              <a:ea typeface="+mn-lt"/>
              <a:cs typeface="+mn-lt"/>
            </a:endParaRPr>
          </a:p>
          <a:p>
            <a:endParaRPr lang="en-US" b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b="1" dirty="0">
                <a:ea typeface="+mn-lt"/>
                <a:cs typeface="+mn-lt"/>
              </a:rPr>
              <a:t>What it does: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 Prints a message to the console confirming the username and groups that the user has been added to.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30E1DD-D573-F344-3412-670FD759FB96}"/>
              </a:ext>
            </a:extLst>
          </p:cNvPr>
          <p:cNvSpPr/>
          <p:nvPr/>
        </p:nvSpPr>
        <p:spPr>
          <a:xfrm>
            <a:off x="285709" y="1567380"/>
            <a:ext cx="5536656" cy="9755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400" i="1" dirty="0">
                <a:solidFill>
                  <a:schemeClr val="bg1"/>
                </a:solidFill>
                <a:ea typeface="+mn-lt"/>
                <a:cs typeface="+mn-lt"/>
              </a:rPr>
              <a:t>$Groups = $</a:t>
            </a:r>
            <a:r>
              <a:rPr lang="en-US" sz="1400" i="1" dirty="0" err="1">
                <a:solidFill>
                  <a:schemeClr val="bg1"/>
                </a:solidFill>
                <a:ea typeface="+mn-lt"/>
                <a:cs typeface="+mn-lt"/>
              </a:rPr>
              <a:t>User.MemberOf</a:t>
            </a:r>
            <a:r>
              <a:rPr lang="en-US" sz="1400" i="1" dirty="0">
                <a:solidFill>
                  <a:schemeClr val="bg1"/>
                </a:solidFill>
                <a:ea typeface="+mn-lt"/>
                <a:cs typeface="+mn-lt"/>
              </a:rPr>
              <a:t> -split ","</a:t>
            </a:r>
            <a:endParaRPr lang="en-US" i="1" dirty="0">
              <a:solidFill>
                <a:schemeClr val="bg1"/>
              </a:solidFill>
            </a:endParaRPr>
          </a:p>
          <a:p>
            <a:r>
              <a:rPr lang="en-US" sz="1400" i="1" dirty="0">
                <a:solidFill>
                  <a:schemeClr val="bg1"/>
                </a:solidFill>
                <a:ea typeface="+mn-lt"/>
                <a:cs typeface="+mn-lt"/>
              </a:rPr>
              <a:t>foreach ($Group in $Groups) {</a:t>
            </a:r>
            <a:endParaRPr lang="en-US" i="1">
              <a:solidFill>
                <a:schemeClr val="bg1"/>
              </a:solidFill>
            </a:endParaRPr>
          </a:p>
          <a:p>
            <a:r>
              <a:rPr lang="en-US" sz="1400" i="1" dirty="0">
                <a:solidFill>
                  <a:schemeClr val="bg1"/>
                </a:solidFill>
                <a:ea typeface="+mn-lt"/>
                <a:cs typeface="+mn-lt"/>
              </a:rPr>
              <a:t>    Add-</a:t>
            </a:r>
            <a:r>
              <a:rPr lang="en-US" sz="1400" i="1" dirty="0" err="1">
                <a:solidFill>
                  <a:schemeClr val="bg1"/>
                </a:solidFill>
                <a:ea typeface="+mn-lt"/>
                <a:cs typeface="+mn-lt"/>
              </a:rPr>
              <a:t>ADGroupMember</a:t>
            </a:r>
            <a:r>
              <a:rPr lang="en-US" sz="1400" i="1" dirty="0">
                <a:solidFill>
                  <a:schemeClr val="bg1"/>
                </a:solidFill>
                <a:ea typeface="+mn-lt"/>
                <a:cs typeface="+mn-lt"/>
              </a:rPr>
              <a:t> -Identity $</a:t>
            </a:r>
            <a:r>
              <a:rPr lang="en-US" sz="1400" i="1" dirty="0" err="1">
                <a:solidFill>
                  <a:schemeClr val="bg1"/>
                </a:solidFill>
                <a:ea typeface="+mn-lt"/>
                <a:cs typeface="+mn-lt"/>
              </a:rPr>
              <a:t>Group.Trim</a:t>
            </a:r>
            <a:r>
              <a:rPr lang="en-US" sz="1400" i="1" dirty="0">
                <a:solidFill>
                  <a:schemeClr val="bg1"/>
                </a:solidFill>
                <a:ea typeface="+mn-lt"/>
                <a:cs typeface="+mn-lt"/>
              </a:rPr>
              <a:t>() -Members $</a:t>
            </a:r>
            <a:r>
              <a:rPr lang="en-US" sz="1400" i="1" dirty="0" err="1">
                <a:solidFill>
                  <a:schemeClr val="bg1"/>
                </a:solidFill>
                <a:ea typeface="+mn-lt"/>
                <a:cs typeface="+mn-lt"/>
              </a:rPr>
              <a:t>UserObj</a:t>
            </a:r>
            <a:endParaRPr lang="en-US" i="1">
              <a:solidFill>
                <a:schemeClr val="bg1"/>
              </a:solidFill>
            </a:endParaRPr>
          </a:p>
          <a:p>
            <a:r>
              <a:rPr lang="en-US" sz="1400" i="1" dirty="0">
                <a:solidFill>
                  <a:schemeClr val="bg1"/>
                </a:solidFill>
                <a:ea typeface="+mn-lt"/>
                <a:cs typeface="+mn-lt"/>
              </a:rPr>
              <a:t>}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435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25191-8E68-5797-EA3B-CBCE4312B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501" y="489508"/>
            <a:ext cx="5754896" cy="16675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Network Infrastructure</a:t>
            </a:r>
            <a:b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Diagram</a:t>
            </a:r>
          </a:p>
        </p:txBody>
      </p:sp>
      <p:pic>
        <p:nvPicPr>
          <p:cNvPr id="6" name="Graphic 5" descr="Computer">
            <a:extLst>
              <a:ext uri="{FF2B5EF4-FFF2-40B4-BE49-F238E27FC236}">
                <a16:creationId xmlns:a16="http://schemas.microsoft.com/office/drawing/2014/main" id="{3CAD76B2-9B45-230F-77C6-FF1421140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130" y="1275070"/>
            <a:ext cx="3876165" cy="38761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1C3634-AA1D-2587-57DF-CF00F5F8E845}"/>
              </a:ext>
            </a:extLst>
          </p:cNvPr>
          <p:cNvSpPr txBox="1"/>
          <p:nvPr/>
        </p:nvSpPr>
        <p:spPr>
          <a:xfrm>
            <a:off x="5596502" y="2405894"/>
            <a:ext cx="5754896" cy="319746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 </a:t>
            </a:r>
            <a:r>
              <a:rPr lang="en-US" sz="2000" b="1" dirty="0"/>
              <a:t>Purpose:</a:t>
            </a: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To visually show the network setup of your virtual environment: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Server roles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IP addressing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DHCP configuration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How the client connects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64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5CE928-8678-D136-7E80-593CDF393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F7F159-2578-A0D7-BB63-39F82147D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6CF77C-36C0-9F9E-A9AD-EE40B7B57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87" y="1054498"/>
            <a:ext cx="4978399" cy="45685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600" kern="1200" dirty="0">
                <a:latin typeface="+mj-lt"/>
                <a:ea typeface="+mj-ea"/>
                <a:cs typeface="+mj-cs"/>
              </a:rPr>
              <a:t>Network Infrastructure</a:t>
            </a:r>
            <a:br>
              <a:rPr lang="en-US" sz="1600" dirty="0"/>
            </a:br>
            <a:r>
              <a:rPr lang="en-US" sz="1600" dirty="0"/>
              <a:t>Diagram</a:t>
            </a:r>
            <a:endParaRPr lang="en-US" sz="1600" kern="1200" dirty="0">
              <a:latin typeface="+mj-lt"/>
            </a:endParaRPr>
          </a:p>
        </p:txBody>
      </p:sp>
      <p:pic>
        <p:nvPicPr>
          <p:cNvPr id="6" name="Graphic 5" descr="Computer">
            <a:extLst>
              <a:ext uri="{FF2B5EF4-FFF2-40B4-BE49-F238E27FC236}">
                <a16:creationId xmlns:a16="http://schemas.microsoft.com/office/drawing/2014/main" id="{A9CA102B-A867-E24F-564F-6ACF48E0F4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847" y="-3652"/>
            <a:ext cx="1289051" cy="1289051"/>
          </a:xfrm>
          <a:prstGeom prst="rect">
            <a:avLst/>
          </a:prstGeom>
        </p:spPr>
      </p:pic>
      <p:pic>
        <p:nvPicPr>
          <p:cNvPr id="8" name="Graphic 7" descr="Computer">
            <a:extLst>
              <a:ext uri="{FF2B5EF4-FFF2-40B4-BE49-F238E27FC236}">
                <a16:creationId xmlns:a16="http://schemas.microsoft.com/office/drawing/2014/main" id="{6994AB00-E20A-7A32-5880-00CBB7F94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A94FC7-B21B-729F-2DF9-72884ADD75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5223" y="328226"/>
            <a:ext cx="9345054" cy="624273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88491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F0ADA5-397A-2246-1A7C-BB2EB1EF3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9FB5328-7BD0-FB86-3C1D-A523AE57C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AA4BA4-1EFE-FBF5-BFF0-CB1981DA8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87" y="1054498"/>
            <a:ext cx="4978399" cy="45685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600" kern="1200" dirty="0">
                <a:latin typeface="+mj-lt"/>
                <a:ea typeface="+mj-ea"/>
                <a:cs typeface="+mj-cs"/>
              </a:rPr>
              <a:t>Network Infrastructure</a:t>
            </a:r>
            <a:br>
              <a:rPr lang="en-US" sz="1600" dirty="0"/>
            </a:br>
            <a:r>
              <a:rPr lang="en-US" sz="1600" dirty="0"/>
              <a:t>Diagram</a:t>
            </a:r>
            <a:endParaRPr lang="en-US" sz="1600" kern="1200" dirty="0">
              <a:latin typeface="+mj-lt"/>
            </a:endParaRPr>
          </a:p>
        </p:txBody>
      </p:sp>
      <p:pic>
        <p:nvPicPr>
          <p:cNvPr id="6" name="Graphic 5" descr="Computer">
            <a:extLst>
              <a:ext uri="{FF2B5EF4-FFF2-40B4-BE49-F238E27FC236}">
                <a16:creationId xmlns:a16="http://schemas.microsoft.com/office/drawing/2014/main" id="{87030472-5711-74C4-9C2F-6AE6457878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847" y="-3652"/>
            <a:ext cx="1289051" cy="1289051"/>
          </a:xfrm>
          <a:prstGeom prst="rect">
            <a:avLst/>
          </a:prstGeom>
        </p:spPr>
      </p:pic>
      <p:pic>
        <p:nvPicPr>
          <p:cNvPr id="8" name="Graphic 7" descr="Computer">
            <a:extLst>
              <a:ext uri="{FF2B5EF4-FFF2-40B4-BE49-F238E27FC236}">
                <a16:creationId xmlns:a16="http://schemas.microsoft.com/office/drawing/2014/main" id="{E94BC883-2DBE-84C1-E638-1E77ADF12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416FED3-2818-3A46-E106-C5F8632CDA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846062"/>
              </p:ext>
            </p:extLst>
          </p:nvPr>
        </p:nvGraphicFramePr>
        <p:xfrm>
          <a:off x="344805" y="1713233"/>
          <a:ext cx="8883033" cy="22250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1011">
                  <a:extLst>
                    <a:ext uri="{9D8B030D-6E8A-4147-A177-3AD203B41FA5}">
                      <a16:colId xmlns:a16="http://schemas.microsoft.com/office/drawing/2014/main" val="2005489634"/>
                    </a:ext>
                  </a:extLst>
                </a:gridCol>
                <a:gridCol w="2961011">
                  <a:extLst>
                    <a:ext uri="{9D8B030D-6E8A-4147-A177-3AD203B41FA5}">
                      <a16:colId xmlns:a16="http://schemas.microsoft.com/office/drawing/2014/main" val="3492671124"/>
                    </a:ext>
                  </a:extLst>
                </a:gridCol>
                <a:gridCol w="2961011">
                  <a:extLst>
                    <a:ext uri="{9D8B030D-6E8A-4147-A177-3AD203B41FA5}">
                      <a16:colId xmlns:a16="http://schemas.microsoft.com/office/drawing/2014/main" val="23940732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VM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Role(S)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IP Address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620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DCA-01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Primary DC, DNS, DHCP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192.168.10.10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472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DCA-02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DHCP &amp; DNS </a:t>
                      </a:r>
                      <a:r>
                        <a:rPr lang="en-US" sz="1800" b="0" i="0" u="none" strike="noStrike" noProof="0" dirty="0">
                          <a:latin typeface="Aptos"/>
                        </a:rPr>
                        <a:t>Redundancy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192.168.10.11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739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DCA-Files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File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192.168.10.12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769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Client01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End-user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DHCP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26880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Clien02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End-user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DHCP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43983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2A90B12-AF45-CD9C-6961-B60D0EAA9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893070"/>
              </p:ext>
            </p:extLst>
          </p:nvPr>
        </p:nvGraphicFramePr>
        <p:xfrm>
          <a:off x="344805" y="4303776"/>
          <a:ext cx="816864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68640">
                  <a:extLst>
                    <a:ext uri="{9D8B030D-6E8A-4147-A177-3AD203B41FA5}">
                      <a16:colId xmlns:a16="http://schemas.microsoft.com/office/drawing/2014/main" val="38545315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DHCP Address Pool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635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192.168.10.100 - 192.168.10.200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6125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9345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0D66C8-2DA9-D7ED-76C7-91D991332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795D29D-C3FB-ACBE-289E-8F8CBDA9A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F88A8A-DEA7-F3D3-3940-0AF3A2542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87" y="1054498"/>
            <a:ext cx="4978399" cy="45685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600" kern="1200" dirty="0">
                <a:latin typeface="+mj-lt"/>
                <a:ea typeface="+mj-ea"/>
                <a:cs typeface="+mj-cs"/>
              </a:rPr>
              <a:t>Network Infrastructure</a:t>
            </a:r>
            <a:br>
              <a:rPr lang="en-US" sz="1600" dirty="0"/>
            </a:br>
            <a:r>
              <a:rPr lang="en-US" sz="1600" dirty="0"/>
              <a:t>Diagram</a:t>
            </a:r>
            <a:endParaRPr lang="en-US" sz="1600" kern="1200" dirty="0">
              <a:latin typeface="+mj-lt"/>
            </a:endParaRPr>
          </a:p>
        </p:txBody>
      </p:sp>
      <p:pic>
        <p:nvPicPr>
          <p:cNvPr id="6" name="Graphic 5" descr="Computer">
            <a:extLst>
              <a:ext uri="{FF2B5EF4-FFF2-40B4-BE49-F238E27FC236}">
                <a16:creationId xmlns:a16="http://schemas.microsoft.com/office/drawing/2014/main" id="{F3349518-BAF7-C8B8-5033-53E3F6C26A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847" y="-3652"/>
            <a:ext cx="1289051" cy="1289051"/>
          </a:xfrm>
          <a:prstGeom prst="rect">
            <a:avLst/>
          </a:prstGeom>
        </p:spPr>
      </p:pic>
      <p:pic>
        <p:nvPicPr>
          <p:cNvPr id="8" name="Graphic 7" descr="Computer">
            <a:extLst>
              <a:ext uri="{FF2B5EF4-FFF2-40B4-BE49-F238E27FC236}">
                <a16:creationId xmlns:a16="http://schemas.microsoft.com/office/drawing/2014/main" id="{AF4EED48-7419-6B30-2D05-C163C78FE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A6BC0F-5171-D422-A909-A882A9E5FCDD}"/>
              </a:ext>
            </a:extLst>
          </p:cNvPr>
          <p:cNvSpPr txBox="1"/>
          <p:nvPr/>
        </p:nvSpPr>
        <p:spPr>
          <a:xfrm>
            <a:off x="1762125" y="457200"/>
            <a:ext cx="3562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Configuration screenshots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916EAC-D6DF-2CB9-7A2B-07B20AF75C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063" y="1743075"/>
            <a:ext cx="5667375" cy="571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422F77-1253-F9A9-BFB4-4D4D5CB51A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5561" y="825273"/>
            <a:ext cx="4743450" cy="53816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58FF33-EE9E-EFA2-33DC-C3ACA278A366}"/>
              </a:ext>
            </a:extLst>
          </p:cNvPr>
          <p:cNvSpPr txBox="1"/>
          <p:nvPr/>
        </p:nvSpPr>
        <p:spPr>
          <a:xfrm>
            <a:off x="6939642" y="457200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Consolas"/>
              </a:rPr>
              <a:t>DCA-01 static IP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1B08853-DD2A-FA8B-2F54-2BD5F0E0E4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063" y="2705100"/>
            <a:ext cx="5000625" cy="39338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53E9936-FBF5-8E53-589D-4438AD5895F1}"/>
              </a:ext>
            </a:extLst>
          </p:cNvPr>
          <p:cNvSpPr txBox="1"/>
          <p:nvPr/>
        </p:nvSpPr>
        <p:spPr>
          <a:xfrm>
            <a:off x="34017" y="2400300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Consolas"/>
              </a:rPr>
              <a:t>Client01 DHCP IP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25F6DE-3123-0BA0-26E3-37D192969F81}"/>
              </a:ext>
            </a:extLst>
          </p:cNvPr>
          <p:cNvSpPr txBox="1"/>
          <p:nvPr/>
        </p:nvSpPr>
        <p:spPr>
          <a:xfrm>
            <a:off x="72117" y="1457325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Consolas"/>
              </a:rPr>
              <a:t>DHCP – Address Pool</a:t>
            </a:r>
          </a:p>
        </p:txBody>
      </p:sp>
    </p:spTree>
    <p:extLst>
      <p:ext uri="{BB962C8B-B14F-4D97-AF65-F5344CB8AC3E}">
        <p14:creationId xmlns:p14="http://schemas.microsoft.com/office/powerpoint/2010/main" val="4149138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50F44B-E650-6A95-537F-C5B54AD9E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501" y="489508"/>
            <a:ext cx="5754896" cy="16675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File Shares</a:t>
            </a:r>
          </a:p>
        </p:txBody>
      </p:sp>
      <p:pic>
        <p:nvPicPr>
          <p:cNvPr id="7" name="Graphic 6" descr="Document">
            <a:extLst>
              <a:ext uri="{FF2B5EF4-FFF2-40B4-BE49-F238E27FC236}">
                <a16:creationId xmlns:a16="http://schemas.microsoft.com/office/drawing/2014/main" id="{9A5BA0B0-1F7D-903E-CDF9-53168D962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130" y="1275070"/>
            <a:ext cx="3876165" cy="38761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863179-AF11-4215-D872-9319CE1E5421}"/>
              </a:ext>
            </a:extLst>
          </p:cNvPr>
          <p:cNvSpPr txBox="1"/>
          <p:nvPr/>
        </p:nvSpPr>
        <p:spPr>
          <a:xfrm>
            <a:off x="5596502" y="2405894"/>
            <a:ext cx="5754896" cy="319746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🎯 </a:t>
            </a:r>
            <a:r>
              <a:rPr lang="en-US" sz="2000" b="1" dirty="0"/>
              <a:t>Purpose: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To document the shared folders hosted on DCA-Files, how they’re organized, and who has access (read/write) based on AD group memberships.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/>
              <a:t>✅ </a:t>
            </a:r>
            <a:r>
              <a:rPr lang="en-US" b="1"/>
              <a:t>Main Shared Folder Location</a:t>
            </a:r>
            <a:endParaRPr lang="en-US" sz="2000"/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ea typeface="+mn-lt"/>
                <a:cs typeface="+mn-lt"/>
              </a:rPr>
              <a:t>Server: </a:t>
            </a:r>
            <a:r>
              <a:rPr lang="en-US" sz="2000">
                <a:latin typeface="Consolas"/>
              </a:rPr>
              <a:t>DCA-Files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Drive: </a:t>
            </a:r>
            <a:r>
              <a:rPr lang="en-US" sz="2000" dirty="0">
                <a:latin typeface="Consolas"/>
              </a:rPr>
              <a:t>E:\shares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Shared via UNC: </a:t>
            </a:r>
            <a:r>
              <a:rPr lang="en-US" sz="2000" dirty="0">
                <a:latin typeface="Consolas"/>
                <a:hlinkClick r:id="rId4"/>
              </a:rPr>
              <a:t>\\DCA-Files\shares</a:t>
            </a: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826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88AEF1-EB7A-2538-A6A5-0F4C357A0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E7B9CB3-3A10-34D6-A8F0-67885EC54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87EC6-42FA-D1AF-A1D7-ECD27CC13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51" y="1089583"/>
            <a:ext cx="1173371" cy="32454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800" kern="1200" dirty="0">
                <a:latin typeface="+mj-lt"/>
                <a:ea typeface="+mj-ea"/>
                <a:cs typeface="+mj-cs"/>
              </a:rPr>
              <a:t>File Shares</a:t>
            </a:r>
            <a:endParaRPr lang="en-US" sz="1800" kern="1200" dirty="0">
              <a:latin typeface="+mj-lt"/>
            </a:endParaRPr>
          </a:p>
        </p:txBody>
      </p:sp>
      <p:pic>
        <p:nvPicPr>
          <p:cNvPr id="7" name="Graphic 6" descr="Document">
            <a:extLst>
              <a:ext uri="{FF2B5EF4-FFF2-40B4-BE49-F238E27FC236}">
                <a16:creationId xmlns:a16="http://schemas.microsoft.com/office/drawing/2014/main" id="{CA23972E-6D03-52B1-AF71-B797901C8E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0" y="-1280"/>
            <a:ext cx="1161540" cy="109486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7F821AC-F20E-0E5E-9C2D-E1A6EFED9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DC11250-2145-38CC-C961-D68A368A2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8C9EB2-4F8B-2A03-00BE-FF568D0EC54A}"/>
              </a:ext>
            </a:extLst>
          </p:cNvPr>
          <p:cNvSpPr txBox="1"/>
          <p:nvPr/>
        </p:nvSpPr>
        <p:spPr>
          <a:xfrm>
            <a:off x="2487348" y="171390"/>
            <a:ext cx="44958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📁 </a:t>
            </a:r>
            <a:r>
              <a:rPr lang="en-US" b="1" dirty="0">
                <a:ea typeface="+mn-lt"/>
                <a:cs typeface="+mn-lt"/>
              </a:rPr>
              <a:t>Departmental Shares (mapped to G:)</a:t>
            </a:r>
            <a:endParaRPr lang="en-US" dirty="0">
              <a:ea typeface="+mn-lt"/>
              <a:cs typeface="+mn-lt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7E81FCE-9795-73DB-4D13-0E0A9D19F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70758"/>
              </p:ext>
            </p:extLst>
          </p:nvPr>
        </p:nvGraphicFramePr>
        <p:xfrm>
          <a:off x="2486872" y="507834"/>
          <a:ext cx="928786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6873">
                  <a:extLst>
                    <a:ext uri="{9D8B030D-6E8A-4147-A177-3AD203B41FA5}">
                      <a16:colId xmlns:a16="http://schemas.microsoft.com/office/drawing/2014/main" val="3325958143"/>
                    </a:ext>
                  </a:extLst>
                </a:gridCol>
                <a:gridCol w="2524125">
                  <a:extLst>
                    <a:ext uri="{9D8B030D-6E8A-4147-A177-3AD203B41FA5}">
                      <a16:colId xmlns:a16="http://schemas.microsoft.com/office/drawing/2014/main" val="2365083153"/>
                    </a:ext>
                  </a:extLst>
                </a:gridCol>
                <a:gridCol w="3404125">
                  <a:extLst>
                    <a:ext uri="{9D8B030D-6E8A-4147-A177-3AD203B41FA5}">
                      <a16:colId xmlns:a16="http://schemas.microsoft.com/office/drawing/2014/main" val="3721774515"/>
                    </a:ext>
                  </a:extLst>
                </a:gridCol>
                <a:gridCol w="1692737">
                  <a:extLst>
                    <a:ext uri="{9D8B030D-6E8A-4147-A177-3AD203B41FA5}">
                      <a16:colId xmlns:a16="http://schemas.microsoft.com/office/drawing/2014/main" val="20318007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Department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Folder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Access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987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Coaches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"/>
                        </a:rPr>
                        <a:t>E:\shares\coaches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\DCA-Files\shares\coaches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err="1"/>
                        <a:t>DLCoaches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161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Trainees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"/>
                        </a:rPr>
                        <a:t>E:\shares\trainees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"/>
                        </a:rPr>
                        <a:t>\DCA-Files\shares\trainees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 err="1">
                          <a:latin typeface="Aptos"/>
                        </a:rPr>
                        <a:t>DLTrainees</a:t>
                      </a:r>
                      <a:endParaRPr lang="en-US" dirty="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194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E:\shares\managers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"/>
                        </a:rPr>
                        <a:t>\DCA-Files\shares\managers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/>
                        <a:t>DLManagers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22292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FD5DA80-3839-54F9-32E3-95E231C6C59F}"/>
              </a:ext>
            </a:extLst>
          </p:cNvPr>
          <p:cNvSpPr txBox="1"/>
          <p:nvPr/>
        </p:nvSpPr>
        <p:spPr>
          <a:xfrm>
            <a:off x="581244" y="2109247"/>
            <a:ext cx="37338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📂 </a:t>
            </a:r>
            <a:r>
              <a:rPr lang="en-US" b="1" dirty="0">
                <a:ea typeface="+mn-lt"/>
                <a:cs typeface="+mn-lt"/>
              </a:rPr>
              <a:t>Project Shares (mapped to P:)</a:t>
            </a:r>
            <a:endParaRPr lang="en-US" dirty="0">
              <a:ea typeface="+mn-lt"/>
              <a:cs typeface="+mn-lt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D61EB23-FECD-BEB3-1321-B8B2D36A34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105974"/>
              </p:ext>
            </p:extLst>
          </p:nvPr>
        </p:nvGraphicFramePr>
        <p:xfrm>
          <a:off x="585304" y="2485150"/>
          <a:ext cx="11194778" cy="183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8850">
                  <a:extLst>
                    <a:ext uri="{9D8B030D-6E8A-4147-A177-3AD203B41FA5}">
                      <a16:colId xmlns:a16="http://schemas.microsoft.com/office/drawing/2014/main" val="2328504825"/>
                    </a:ext>
                  </a:extLst>
                </a:gridCol>
                <a:gridCol w="3238439">
                  <a:extLst>
                    <a:ext uri="{9D8B030D-6E8A-4147-A177-3AD203B41FA5}">
                      <a16:colId xmlns:a16="http://schemas.microsoft.com/office/drawing/2014/main" val="1359463376"/>
                    </a:ext>
                  </a:extLst>
                </a:gridCol>
                <a:gridCol w="3188804">
                  <a:extLst>
                    <a:ext uri="{9D8B030D-6E8A-4147-A177-3AD203B41FA5}">
                      <a16:colId xmlns:a16="http://schemas.microsoft.com/office/drawing/2014/main" val="1189281898"/>
                    </a:ext>
                  </a:extLst>
                </a:gridCol>
                <a:gridCol w="1256193">
                  <a:extLst>
                    <a:ext uri="{9D8B030D-6E8A-4147-A177-3AD203B41FA5}">
                      <a16:colId xmlns:a16="http://schemas.microsoft.com/office/drawing/2014/main" val="57015908"/>
                    </a:ext>
                  </a:extLst>
                </a:gridCol>
                <a:gridCol w="1722492">
                  <a:extLst>
                    <a:ext uri="{9D8B030D-6E8A-4147-A177-3AD203B41FA5}">
                      <a16:colId xmlns:a16="http://schemas.microsoft.com/office/drawing/2014/main" val="708662782"/>
                    </a:ext>
                  </a:extLst>
                </a:gridCol>
              </a:tblGrid>
              <a:tr h="427934">
                <a:tc>
                  <a:txBody>
                    <a:bodyPr/>
                    <a:lstStyle/>
                    <a:p>
                      <a:r>
                        <a:rPr lang="en-US" dirty="0"/>
                        <a:t>Share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Local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UNC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Write Group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131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"/>
                        </a:rPr>
                        <a:t>E:\shares\projects\budget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"/>
                        </a:rPr>
                        <a:t>\DCA-Files\projects\budget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 err="1">
                          <a:latin typeface="Aptos"/>
                        </a:rPr>
                        <a:t>BudgetR</a:t>
                      </a:r>
                      <a:endParaRPr 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BudgetW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551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Intranet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"/>
                        </a:rPr>
                        <a:t>E:\shares\projects\intranet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"/>
                        </a:rPr>
                        <a:t>\DCA-Files\projects\intranet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 dirty="0">
                          <a:latin typeface="Aptos"/>
                        </a:rPr>
                        <a:t>Authenticated Users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DLManagers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8450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"/>
                        </a:rPr>
                        <a:t>E:\shares\projects\logistics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Aptos"/>
                        </a:rPr>
                        <a:t>\DCA-Files\projects\logistics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 err="1">
                          <a:latin typeface="Aptos"/>
                        </a:rPr>
                        <a:t>LogisticsR</a:t>
                      </a:r>
                      <a:endParaRPr 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LogisticsW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092590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FC4ADCE-D3A5-C609-8691-454492861D02}"/>
              </a:ext>
            </a:extLst>
          </p:cNvPr>
          <p:cNvSpPr/>
          <p:nvPr/>
        </p:nvSpPr>
        <p:spPr>
          <a:xfrm>
            <a:off x="579964" y="4593167"/>
            <a:ext cx="11186584" cy="14583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📝 </a:t>
            </a:r>
            <a:r>
              <a:rPr lang="en-US" b="1" dirty="0"/>
              <a:t>Note:</a:t>
            </a:r>
            <a:endParaRPr lang="en-US" dirty="0"/>
          </a:p>
          <a:p>
            <a:r>
              <a:rPr lang="en-US" b="1" dirty="0">
                <a:solidFill>
                  <a:srgbClr val="FF0000"/>
                </a:solidFill>
                <a:ea typeface="+mn-lt"/>
                <a:cs typeface="+mn-lt"/>
              </a:rPr>
              <a:t>No groups were assigned Full Control</a:t>
            </a:r>
            <a:r>
              <a:rPr lang="en-US" dirty="0">
                <a:ea typeface="+mn-lt"/>
                <a:cs typeface="+mn-lt"/>
              </a:rPr>
              <a:t> to the shared folders to </a:t>
            </a:r>
            <a:r>
              <a:rPr lang="en-US" b="1" dirty="0">
                <a:solidFill>
                  <a:srgbClr val="FFFF00"/>
                </a:solidFill>
                <a:ea typeface="+mn-lt"/>
                <a:cs typeface="+mn-lt"/>
              </a:rPr>
              <a:t>minimize risk and maintain security</a:t>
            </a:r>
            <a:r>
              <a:rPr lang="en-US" dirty="0">
                <a:ea typeface="+mn-lt"/>
                <a:cs typeface="+mn-lt"/>
              </a:rPr>
              <a:t>.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By limiting access to only </a:t>
            </a:r>
            <a:r>
              <a:rPr lang="en-US" b="1" dirty="0">
                <a:solidFill>
                  <a:srgbClr val="FFC000"/>
                </a:solidFill>
                <a:ea typeface="+mn-lt"/>
                <a:cs typeface="+mn-lt"/>
              </a:rPr>
              <a:t>Read</a:t>
            </a:r>
            <a:r>
              <a:rPr lang="en-US" dirty="0">
                <a:ea typeface="+mn-lt"/>
                <a:cs typeface="+mn-lt"/>
              </a:rPr>
              <a:t> and </a:t>
            </a:r>
            <a:r>
              <a:rPr lang="en-US" b="1" dirty="0">
                <a:solidFill>
                  <a:srgbClr val="92D050"/>
                </a:solidFill>
                <a:ea typeface="+mn-lt"/>
                <a:cs typeface="+mn-lt"/>
              </a:rPr>
              <a:t>Write</a:t>
            </a:r>
            <a:r>
              <a:rPr lang="en-US" dirty="0">
                <a:ea typeface="+mn-lt"/>
                <a:cs typeface="+mn-lt"/>
              </a:rPr>
              <a:t>, we prevent users from accidentally or maliciously modifying permissions, deleting folders, or taking ownership of critical files.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518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9362A8-EB7D-553F-598B-91E2ACB20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2164F0D-993C-F7CC-A113-D702B17B9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596170-22FE-B3C9-B25D-156F5BB04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51" y="1089583"/>
            <a:ext cx="1173371" cy="32454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800" kern="1200" dirty="0">
                <a:latin typeface="+mj-lt"/>
                <a:ea typeface="+mj-ea"/>
                <a:cs typeface="+mj-cs"/>
              </a:rPr>
              <a:t>File Shares</a:t>
            </a:r>
            <a:endParaRPr lang="en-US" sz="1800" kern="1200" dirty="0">
              <a:latin typeface="+mj-lt"/>
            </a:endParaRPr>
          </a:p>
        </p:txBody>
      </p:sp>
      <p:pic>
        <p:nvPicPr>
          <p:cNvPr id="7" name="Graphic 6" descr="Document">
            <a:extLst>
              <a:ext uri="{FF2B5EF4-FFF2-40B4-BE49-F238E27FC236}">
                <a16:creationId xmlns:a16="http://schemas.microsoft.com/office/drawing/2014/main" id="{4187E284-131A-9F44-8616-5BF86D4520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0" y="-1280"/>
            <a:ext cx="1161540" cy="109486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9328FCA-9E9D-64F0-807C-47064902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DD05A0-C3C6-3BCE-3859-230C45F40F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0F3F4DE-7408-C024-6A91-75C9254EE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873845"/>
              </p:ext>
            </p:extLst>
          </p:nvPr>
        </p:nvGraphicFramePr>
        <p:xfrm>
          <a:off x="1402080" y="1577509"/>
          <a:ext cx="8771923" cy="274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9920">
                  <a:extLst>
                    <a:ext uri="{9D8B030D-6E8A-4147-A177-3AD203B41FA5}">
                      <a16:colId xmlns:a16="http://schemas.microsoft.com/office/drawing/2014/main" val="3254918409"/>
                    </a:ext>
                  </a:extLst>
                </a:gridCol>
                <a:gridCol w="2478852">
                  <a:extLst>
                    <a:ext uri="{9D8B030D-6E8A-4147-A177-3AD203B41FA5}">
                      <a16:colId xmlns:a16="http://schemas.microsoft.com/office/drawing/2014/main" val="2907645739"/>
                    </a:ext>
                  </a:extLst>
                </a:gridCol>
                <a:gridCol w="1821433">
                  <a:extLst>
                    <a:ext uri="{9D8B030D-6E8A-4147-A177-3AD203B41FA5}">
                      <a16:colId xmlns:a16="http://schemas.microsoft.com/office/drawing/2014/main" val="3886684258"/>
                    </a:ext>
                  </a:extLst>
                </a:gridCol>
                <a:gridCol w="1190155">
                  <a:extLst>
                    <a:ext uri="{9D8B030D-6E8A-4147-A177-3AD203B41FA5}">
                      <a16:colId xmlns:a16="http://schemas.microsoft.com/office/drawing/2014/main" val="1219772059"/>
                    </a:ext>
                  </a:extLst>
                </a:gridCol>
                <a:gridCol w="2251563">
                  <a:extLst>
                    <a:ext uri="{9D8B030D-6E8A-4147-A177-3AD203B41FA5}">
                      <a16:colId xmlns:a16="http://schemas.microsoft.com/office/drawing/2014/main" val="30566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Share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Local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Full Control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54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latin typeface="Aptos"/>
                        </a:rPr>
                        <a:t>E:\shares\projects\budget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 err="1">
                          <a:latin typeface="Aptos"/>
                        </a:rPr>
                        <a:t>BudgetR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BudgetW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471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Intranet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E:\shares\projects\intranet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latin typeface="Aptos"/>
                        </a:rPr>
                        <a:t>Authenticated Users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DLManagers</a:t>
                      </a:r>
                      <a:endParaRPr lang="en-US" sz="1400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6347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Logistics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E:\shares\projects\logistics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LogisticsR</a:t>
                      </a:r>
                      <a:endParaRPr lang="en-US" sz="1400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LogisticsW</a:t>
                      </a:r>
                      <a:endParaRPr lang="en-US" sz="1400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384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Coaches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E:\shares\coaches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DLCoaches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DLCoaches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166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Trainees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E:\shares\trainees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err="1"/>
                        <a:t>DLTrainees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DLTrainees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445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Managers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E:\shares\managers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DLManagers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DLManagers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22278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DC0D3DA-6A46-049A-8013-5F69B21B01D8}"/>
              </a:ext>
            </a:extLst>
          </p:cNvPr>
          <p:cNvSpPr txBox="1"/>
          <p:nvPr/>
        </p:nvSpPr>
        <p:spPr>
          <a:xfrm>
            <a:off x="1399116" y="1204382"/>
            <a:ext cx="3302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Available File Shares Table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BE4EE5-19B4-4EF7-220B-04787D0F3779}"/>
              </a:ext>
            </a:extLst>
          </p:cNvPr>
          <p:cNvSpPr/>
          <p:nvPr/>
        </p:nvSpPr>
        <p:spPr>
          <a:xfrm>
            <a:off x="1401234" y="4650316"/>
            <a:ext cx="8083549" cy="5926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ea typeface="+mn-lt"/>
                <a:cs typeface="+mn-lt"/>
              </a:rPr>
              <a:t>✅ </a:t>
            </a:r>
            <a:r>
              <a:rPr lang="en-US" b="1" i="1" dirty="0">
                <a:ea typeface="+mn-lt"/>
                <a:cs typeface="+mn-lt"/>
              </a:rPr>
              <a:t>Note</a:t>
            </a:r>
            <a:r>
              <a:rPr lang="en-US" i="1" dirty="0">
                <a:ea typeface="+mn-lt"/>
                <a:cs typeface="+mn-lt"/>
              </a:rPr>
              <a:t>: No groups are given Full Control — permissions are limited to Read and Write based on their group roles.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003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36F4E0-3DE3-29CD-CAE0-7A0BB2857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01D5469-23CD-3608-6075-4BE48BB9C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1BE754-F83B-F091-B6CE-5D28D4C1F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51" y="1089583"/>
            <a:ext cx="1173371" cy="32454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800" kern="1200" dirty="0">
                <a:latin typeface="+mj-lt"/>
                <a:ea typeface="+mj-ea"/>
                <a:cs typeface="+mj-cs"/>
              </a:rPr>
              <a:t>File Shares</a:t>
            </a:r>
            <a:endParaRPr lang="en-US" sz="1800" kern="1200" dirty="0">
              <a:latin typeface="+mj-lt"/>
            </a:endParaRPr>
          </a:p>
        </p:txBody>
      </p:sp>
      <p:pic>
        <p:nvPicPr>
          <p:cNvPr id="7" name="Graphic 6" descr="Document">
            <a:extLst>
              <a:ext uri="{FF2B5EF4-FFF2-40B4-BE49-F238E27FC236}">
                <a16:creationId xmlns:a16="http://schemas.microsoft.com/office/drawing/2014/main" id="{B7BCA621-8A81-AD24-A228-03492DAC18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0" y="-1280"/>
            <a:ext cx="1161540" cy="109486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2195657-5A64-EB7F-E833-5774437BA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1E32FD-2918-02B6-FA0A-871ECE325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1A1D19-DE66-DCD2-E55E-500EFE0C1907}"/>
              </a:ext>
            </a:extLst>
          </p:cNvPr>
          <p:cNvSpPr txBox="1"/>
          <p:nvPr/>
        </p:nvSpPr>
        <p:spPr>
          <a:xfrm>
            <a:off x="1162049" y="357715"/>
            <a:ext cx="3302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Configuration screenshots (shares folder)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2560A1-4BE9-46B1-CC3D-9EA5F950C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933" y="1589400"/>
            <a:ext cx="9364134" cy="450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83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51F06B-5919-E160-8C95-7A454E05F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en-US" sz="3200" dirty="0"/>
              <a:t>Project Overview (½)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20EBC-2E0B-F735-534C-E111F05CF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400" b="1"/>
              <a:t>Project Background:</a:t>
            </a:r>
            <a:endParaRPr lang="en-US" sz="1400"/>
          </a:p>
          <a:p>
            <a:r>
              <a:rPr lang="en-US" sz="1400">
                <a:ea typeface="+mn-lt"/>
                <a:cs typeface="+mn-lt"/>
              </a:rPr>
              <a:t>WebSmart Inc, a company started by SP graduates, was awarded a contract to design and implement an IT infrastructure for a new training organization.</a:t>
            </a:r>
            <a:endParaRPr lang="en-US" sz="1400"/>
          </a:p>
          <a:p>
            <a:pPr marL="0" indent="0">
              <a:buNone/>
            </a:pPr>
            <a:r>
              <a:rPr lang="en-US" sz="1400" b="1" dirty="0"/>
              <a:t>Project Objective:</a:t>
            </a:r>
            <a:endParaRPr lang="en-US" sz="1400" dirty="0"/>
          </a:p>
          <a:p>
            <a:r>
              <a:rPr lang="en-US" sz="1400" dirty="0">
                <a:ea typeface="+mn-lt"/>
                <a:cs typeface="+mn-lt"/>
              </a:rPr>
              <a:t>To set up a secure, scalable, and maintainable Windows Server–based IT environment that includes:</a:t>
            </a:r>
            <a:endParaRPr lang="en-US" sz="1400" dirty="0"/>
          </a:p>
          <a:p>
            <a:r>
              <a:rPr lang="en-US" sz="1400" dirty="0">
                <a:ea typeface="+mn-lt"/>
                <a:cs typeface="+mn-lt"/>
              </a:rPr>
              <a:t>Domain Controller &amp; Active Directory</a:t>
            </a:r>
            <a:endParaRPr lang="en-US" sz="1400" dirty="0"/>
          </a:p>
          <a:p>
            <a:r>
              <a:rPr lang="en-US" sz="1400" dirty="0">
                <a:ea typeface="+mn-lt"/>
                <a:cs typeface="+mn-lt"/>
              </a:rPr>
              <a:t>DNS &amp; DHCP Services</a:t>
            </a:r>
            <a:endParaRPr lang="en-US" sz="1400" dirty="0"/>
          </a:p>
          <a:p>
            <a:r>
              <a:rPr lang="en-US" sz="1400" dirty="0">
                <a:ea typeface="+mn-lt"/>
                <a:cs typeface="+mn-lt"/>
              </a:rPr>
              <a:t>File Sharing &amp; Group Policies</a:t>
            </a:r>
            <a:endParaRPr lang="en-US" sz="1400" dirty="0"/>
          </a:p>
          <a:p>
            <a:r>
              <a:rPr lang="en-US" sz="1400" dirty="0">
                <a:ea typeface="+mn-lt"/>
                <a:cs typeface="+mn-lt"/>
              </a:rPr>
              <a:t>User Access Controls</a:t>
            </a:r>
            <a:endParaRPr lang="en-US" sz="1400" dirty="0"/>
          </a:p>
          <a:p>
            <a:r>
              <a:rPr lang="en-US" sz="1400" dirty="0">
                <a:ea typeface="+mn-lt"/>
                <a:cs typeface="+mn-lt"/>
              </a:rPr>
              <a:t>Web Hosting</a:t>
            </a:r>
            <a:endParaRPr lang="en-US" sz="1400" dirty="0"/>
          </a:p>
          <a:p>
            <a:endParaRPr lang="en-US" sz="1400"/>
          </a:p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109660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0402AC-0D64-E1E6-522F-9CC9C5245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A0C6320-BCF0-E6EC-3F92-2601F8F8F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47F79B-362E-1E6C-20B8-C96C14A49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51" y="1089583"/>
            <a:ext cx="1173371" cy="32454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800" kern="1200" dirty="0">
                <a:latin typeface="+mj-lt"/>
                <a:ea typeface="+mj-ea"/>
                <a:cs typeface="+mj-cs"/>
              </a:rPr>
              <a:t>File Shares</a:t>
            </a:r>
            <a:endParaRPr lang="en-US" sz="1800" kern="1200" dirty="0">
              <a:latin typeface="+mj-lt"/>
            </a:endParaRPr>
          </a:p>
        </p:txBody>
      </p:sp>
      <p:pic>
        <p:nvPicPr>
          <p:cNvPr id="7" name="Graphic 6" descr="Document">
            <a:extLst>
              <a:ext uri="{FF2B5EF4-FFF2-40B4-BE49-F238E27FC236}">
                <a16:creationId xmlns:a16="http://schemas.microsoft.com/office/drawing/2014/main" id="{CDCBA80B-86B8-B19E-8543-45EED56ACD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0" y="-1280"/>
            <a:ext cx="1161540" cy="109486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A91C2C-3F24-C1A2-E4B8-B9875857D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96B1920-40F1-6E09-E627-0C72CD5B7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96505D-67FA-623D-09AA-EA62BEFA6A11}"/>
              </a:ext>
            </a:extLst>
          </p:cNvPr>
          <p:cNvSpPr txBox="1"/>
          <p:nvPr/>
        </p:nvSpPr>
        <p:spPr>
          <a:xfrm>
            <a:off x="1162049" y="357715"/>
            <a:ext cx="3302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Configuration screenshots</a:t>
            </a:r>
          </a:p>
          <a:p>
            <a:r>
              <a:rPr lang="en-US" dirty="0"/>
              <a:t>(budget folder)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BEACBF-83F8-0E6E-9D1C-8DE0F3D12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600" y="1250261"/>
            <a:ext cx="9338733" cy="450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948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4C856D-377E-A700-39BB-EF354ECA8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2FA84C6-A2E3-A4F4-48D4-17A1F15E39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42AC92-7AC3-1345-58E4-5049F78C4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51" y="1089583"/>
            <a:ext cx="1173371" cy="32454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800" kern="1200" dirty="0">
                <a:latin typeface="+mj-lt"/>
                <a:ea typeface="+mj-ea"/>
                <a:cs typeface="+mj-cs"/>
              </a:rPr>
              <a:t>File Shares</a:t>
            </a:r>
            <a:endParaRPr lang="en-US" sz="1800" kern="1200" dirty="0">
              <a:latin typeface="+mj-lt"/>
            </a:endParaRPr>
          </a:p>
        </p:txBody>
      </p:sp>
      <p:pic>
        <p:nvPicPr>
          <p:cNvPr id="7" name="Graphic 6" descr="Document">
            <a:extLst>
              <a:ext uri="{FF2B5EF4-FFF2-40B4-BE49-F238E27FC236}">
                <a16:creationId xmlns:a16="http://schemas.microsoft.com/office/drawing/2014/main" id="{C309C034-4CD2-B87F-EA2A-34EDC5D11C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0" y="-1280"/>
            <a:ext cx="1161540" cy="109486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E2C98AF-36AC-089B-0AA7-5722971A91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EC6CBD7-9617-3ACC-4FCA-F06057B2E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4D1A68-EF66-20DA-38FF-2A41E6FD65AB}"/>
              </a:ext>
            </a:extLst>
          </p:cNvPr>
          <p:cNvSpPr txBox="1"/>
          <p:nvPr/>
        </p:nvSpPr>
        <p:spPr>
          <a:xfrm>
            <a:off x="1162049" y="357715"/>
            <a:ext cx="3302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Configuration screenshots</a:t>
            </a:r>
          </a:p>
          <a:p>
            <a:r>
              <a:rPr lang="en-US" dirty="0"/>
              <a:t>Intranet folder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376195-631B-EA5B-27CC-D10DE0F80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8667" y="1251204"/>
            <a:ext cx="9906000" cy="475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16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2CCB02-D9C0-DC04-AC64-FEDF579C5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B132D40-30FC-C53C-7F01-BB6798B43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7F2BF4-A225-83DD-4765-76C643A85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51" y="1089583"/>
            <a:ext cx="1173371" cy="32454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800" kern="1200" dirty="0">
                <a:latin typeface="+mj-lt"/>
                <a:ea typeface="+mj-ea"/>
                <a:cs typeface="+mj-cs"/>
              </a:rPr>
              <a:t>File Shares</a:t>
            </a:r>
            <a:endParaRPr lang="en-US" sz="1800" kern="1200" dirty="0">
              <a:latin typeface="+mj-lt"/>
            </a:endParaRPr>
          </a:p>
        </p:txBody>
      </p:sp>
      <p:pic>
        <p:nvPicPr>
          <p:cNvPr id="7" name="Graphic 6" descr="Document">
            <a:extLst>
              <a:ext uri="{FF2B5EF4-FFF2-40B4-BE49-F238E27FC236}">
                <a16:creationId xmlns:a16="http://schemas.microsoft.com/office/drawing/2014/main" id="{214F9909-05C0-1B45-A0D4-4D93BF0964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0" y="-1280"/>
            <a:ext cx="1161540" cy="109486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6A6DE2C-7C28-D8FF-5454-C1D9D4391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9C4DFB-6342-EBE5-625E-10B65C06B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FE6FA5-4B64-D2AD-FA20-93CC7922E118}"/>
              </a:ext>
            </a:extLst>
          </p:cNvPr>
          <p:cNvSpPr txBox="1"/>
          <p:nvPr/>
        </p:nvSpPr>
        <p:spPr>
          <a:xfrm>
            <a:off x="1162049" y="357715"/>
            <a:ext cx="3302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Configuration screenshots</a:t>
            </a:r>
          </a:p>
          <a:p>
            <a:r>
              <a:rPr lang="en-US" dirty="0"/>
              <a:t>Logistics folder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8E288C-83D8-66E3-1BFB-B52B8366C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1409260"/>
            <a:ext cx="9601201" cy="454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95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1ACDBA-801D-7D79-9389-ED2A870C2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6501" y="489508"/>
            <a:ext cx="5754896" cy="16675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Group Policies and Restrictions</a:t>
            </a:r>
          </a:p>
        </p:txBody>
      </p:sp>
      <p:pic>
        <p:nvPicPr>
          <p:cNvPr id="8" name="Graphic 7" descr="Hierarchy">
            <a:extLst>
              <a:ext uri="{FF2B5EF4-FFF2-40B4-BE49-F238E27FC236}">
                <a16:creationId xmlns:a16="http://schemas.microsoft.com/office/drawing/2014/main" id="{D742F45C-58BD-B656-2FE7-467056D88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130" y="1275070"/>
            <a:ext cx="3876165" cy="38761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3ADA18-FA3F-0801-AD01-325658E7860C}"/>
              </a:ext>
            </a:extLst>
          </p:cNvPr>
          <p:cNvSpPr txBox="1"/>
          <p:nvPr/>
        </p:nvSpPr>
        <p:spPr>
          <a:xfrm>
            <a:off x="5596502" y="2405894"/>
            <a:ext cx="5754896" cy="319746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🎯 </a:t>
            </a:r>
            <a:r>
              <a:rPr lang="en-US" sz="2000" b="1" dirty="0"/>
              <a:t>Purpose: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To show the </a:t>
            </a:r>
            <a:r>
              <a:rPr lang="en-US" sz="2000" b="1" dirty="0"/>
              <a:t>GPOs (Group Policy Objects)</a:t>
            </a:r>
            <a:r>
              <a:rPr lang="en-US" sz="2000" dirty="0"/>
              <a:t> we configured, where they are applied, and what settings were implemented for each OU or group.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33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F4C3A0-B496-6D17-F6D8-290858DC8F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B7E6647-6410-7EFD-99E0-C92959940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0FD828-8F1A-E57C-4AD0-531A9BA55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" y="997508"/>
            <a:ext cx="2038030" cy="50763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000" kern="1200" dirty="0">
                <a:latin typeface="+mj-lt"/>
                <a:ea typeface="+mj-ea"/>
                <a:cs typeface="+mj-cs"/>
              </a:rPr>
              <a:t>Group Policies and </a:t>
            </a:r>
            <a:br>
              <a:rPr lang="en-US" sz="2000" dirty="0"/>
            </a:br>
            <a:r>
              <a:rPr lang="en-US" sz="2000" kern="1200" dirty="0">
                <a:latin typeface="+mj-lt"/>
                <a:ea typeface="+mj-ea"/>
                <a:cs typeface="+mj-cs"/>
              </a:rPr>
              <a:t>Restrictions</a:t>
            </a:r>
          </a:p>
        </p:txBody>
      </p:sp>
      <p:pic>
        <p:nvPicPr>
          <p:cNvPr id="8" name="Graphic 7" descr="Hierarchy">
            <a:extLst>
              <a:ext uri="{FF2B5EF4-FFF2-40B4-BE49-F238E27FC236}">
                <a16:creationId xmlns:a16="http://schemas.microsoft.com/office/drawing/2014/main" id="{3CB987BE-AE74-BCCD-2AA5-E8AB3FE589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944" y="16884"/>
            <a:ext cx="1116032" cy="10821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ED2450-40F2-B10A-4C83-42BFC1B55F94}"/>
              </a:ext>
            </a:extLst>
          </p:cNvPr>
          <p:cNvSpPr txBox="1"/>
          <p:nvPr/>
        </p:nvSpPr>
        <p:spPr>
          <a:xfrm>
            <a:off x="2114142" y="561539"/>
            <a:ext cx="3341896" cy="42886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ea typeface="+mn-lt"/>
                <a:cs typeface="+mn-lt"/>
              </a:rPr>
              <a:t>📝 </a:t>
            </a:r>
            <a:r>
              <a:rPr lang="en-US" sz="2000" b="1" dirty="0">
                <a:ea typeface="+mn-lt"/>
                <a:cs typeface="+mn-lt"/>
              </a:rPr>
              <a:t>GPO Summary Table</a:t>
            </a: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ABAEA5-3CE9-1A07-69E4-7B6730169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DD2DEF6-C31B-2805-ECAF-E613ECE90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446F1744-767B-CAE0-E376-C8E3005695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516695"/>
              </p:ext>
            </p:extLst>
          </p:nvPr>
        </p:nvGraphicFramePr>
        <p:xfrm>
          <a:off x="2011680" y="997050"/>
          <a:ext cx="8168640" cy="517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2160">
                  <a:extLst>
                    <a:ext uri="{9D8B030D-6E8A-4147-A177-3AD203B41FA5}">
                      <a16:colId xmlns:a16="http://schemas.microsoft.com/office/drawing/2014/main" val="2215089169"/>
                    </a:ext>
                  </a:extLst>
                </a:gridCol>
                <a:gridCol w="2042160">
                  <a:extLst>
                    <a:ext uri="{9D8B030D-6E8A-4147-A177-3AD203B41FA5}">
                      <a16:colId xmlns:a16="http://schemas.microsoft.com/office/drawing/2014/main" val="3999602335"/>
                    </a:ext>
                  </a:extLst>
                </a:gridCol>
                <a:gridCol w="2042160">
                  <a:extLst>
                    <a:ext uri="{9D8B030D-6E8A-4147-A177-3AD203B41FA5}">
                      <a16:colId xmlns:a16="http://schemas.microsoft.com/office/drawing/2014/main" val="1969195439"/>
                    </a:ext>
                  </a:extLst>
                </a:gridCol>
                <a:gridCol w="2042160">
                  <a:extLst>
                    <a:ext uri="{9D8B030D-6E8A-4147-A177-3AD203B41FA5}">
                      <a16:colId xmlns:a16="http://schemas.microsoft.com/office/drawing/2014/main" val="1996137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GPO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Linked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Group Policy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686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Default Domain Policy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 dirty="0">
                          <a:latin typeface="Aptos"/>
                        </a:rPr>
                        <a:t>Domain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 dirty="0">
                          <a:latin typeface="Aptos"/>
                        </a:rPr>
                        <a:t>Minimum password length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 dirty="0">
                          <a:latin typeface="Aptos"/>
                        </a:rPr>
                        <a:t>9 characters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005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 dirty="0">
                          <a:latin typeface="Aptos"/>
                        </a:rPr>
                        <a:t>Default Domain Policy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 dirty="0">
                          <a:latin typeface="Aptos"/>
                        </a:rPr>
                        <a:t>Domain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 dirty="0">
                          <a:latin typeface="Aptos"/>
                        </a:rPr>
                        <a:t>Minimum password 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 dirty="0">
                          <a:latin typeface="Aptos"/>
                        </a:rPr>
                        <a:t>90 days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650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 dirty="0">
                          <a:latin typeface="+mn-lt"/>
                        </a:rPr>
                        <a:t>Default Domain Policy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 dirty="0">
                          <a:latin typeface="Aptos"/>
                        </a:rPr>
                        <a:t>Domain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 dirty="0">
                          <a:latin typeface="Aptos"/>
                        </a:rPr>
                        <a:t>Account lockout threshold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 dirty="0">
                          <a:latin typeface="Aptos"/>
                        </a:rPr>
                        <a:t>5 attempts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104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 dirty="0">
                          <a:latin typeface="+mn-lt"/>
                        </a:rPr>
                        <a:t>Default Domain Policy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 dirty="0">
                          <a:latin typeface="+mn-lt"/>
                        </a:rPr>
                        <a:t>Domain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 dirty="0">
                          <a:latin typeface="Aptos"/>
                        </a:rPr>
                        <a:t>Disable first sign-in animation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 dirty="0">
                          <a:latin typeface="Aptos"/>
                        </a:rPr>
                        <a:t>Enabled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4109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 dirty="0">
                          <a:latin typeface="+mn-lt"/>
                        </a:rPr>
                        <a:t>Default Domain Policy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 dirty="0">
                          <a:latin typeface="Aptos"/>
                        </a:rPr>
                        <a:t>Domain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 dirty="0">
                          <a:latin typeface="Aptos"/>
                        </a:rPr>
                        <a:t>Set default homepage to www.sparkxxy.com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 dirty="0">
                          <a:latin typeface="Aptos"/>
                        </a:rPr>
                        <a:t>Internet Explorer / browser setting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292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 dirty="0">
                          <a:latin typeface="Aptos"/>
                        </a:rPr>
                        <a:t>User </a:t>
                      </a:r>
                      <a:r>
                        <a:rPr lang="en-US" sz="1100" b="0" i="0" u="none" strike="noStrike" noProof="0" dirty="0" err="1">
                          <a:latin typeface="Aptos"/>
                        </a:rPr>
                        <a:t>Restirction</a:t>
                      </a:r>
                      <a:r>
                        <a:rPr lang="en-US" sz="1100" b="0" i="0" u="none" strike="noStrike" noProof="0" dirty="0">
                          <a:latin typeface="Aptos"/>
                        </a:rPr>
                        <a:t> – MGR Exempted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 dirty="0">
                          <a:latin typeface="Aptos"/>
                        </a:rPr>
                        <a:t>Domain (except Managers)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 dirty="0">
                          <a:latin typeface="Aptos"/>
                        </a:rPr>
                        <a:t>Remove Recycle Bin, set wallpaper/screensaver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 dirty="0">
                          <a:latin typeface="Aptos"/>
                        </a:rPr>
                        <a:t>Applied to all except Managers OU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167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 dirty="0">
                          <a:latin typeface="Aptos"/>
                        </a:rPr>
                        <a:t>Folder Redirection GPO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 dirty="0" err="1">
                          <a:latin typeface="Aptos"/>
                        </a:rPr>
                        <a:t>DLCoaches</a:t>
                      </a:r>
                      <a:r>
                        <a:rPr lang="en-US" sz="1100" b="0" i="0" u="none" strike="noStrike" noProof="0" dirty="0">
                          <a:latin typeface="Aptos"/>
                        </a:rPr>
                        <a:t> OU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 dirty="0">
                          <a:latin typeface="Aptos"/>
                        </a:rPr>
                        <a:t>Redirect Desktop &amp; Documents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 dirty="0">
                          <a:latin typeface="Aptos"/>
                        </a:rPr>
                        <a:t>To </a:t>
                      </a:r>
                      <a:r>
                        <a:rPr lang="en-US" sz="1100" b="0" i="0" u="none" strike="noStrike" noProof="0" dirty="0">
                          <a:latin typeface="Consolas"/>
                        </a:rPr>
                        <a:t>E:\shares\redirected</a:t>
                      </a:r>
                      <a:r>
                        <a:rPr lang="en-US" sz="1100" b="0" i="0" u="none" strike="noStrike" noProof="0" dirty="0">
                          <a:latin typeface="Aptos"/>
                        </a:rPr>
                        <a:t> on DCA-Files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64734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 dirty="0">
                          <a:latin typeface="Aptos"/>
                        </a:rPr>
                        <a:t>Mapping</a:t>
                      </a:r>
                      <a:r>
                        <a:rPr lang="en-US" sz="1100" b="0" i="0" u="none" strike="noStrike" baseline="0" noProof="0" dirty="0">
                          <a:latin typeface="Aptos"/>
                        </a:rPr>
                        <a:t> of Project Folder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 dirty="0">
                          <a:latin typeface="Aptos"/>
                        </a:rPr>
                        <a:t>Domain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 dirty="0">
                          <a:latin typeface="Aptos"/>
                        </a:rPr>
                        <a:t>Map P:\ to \DCA-Files\projects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Files\projects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Users see only folders they have access to</a:t>
                      </a:r>
                    </a:p>
                    <a:p>
                      <a:pPr lvl="0">
                        <a:buNone/>
                      </a:pP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78953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 dirty="0">
                          <a:latin typeface="Aptos"/>
                        </a:rPr>
                        <a:t>G Drive for coaches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 dirty="0" err="1">
                          <a:latin typeface="Aptos"/>
                        </a:rPr>
                        <a:t>DLCoaches</a:t>
                      </a:r>
                      <a:r>
                        <a:rPr lang="en-US" sz="1100" b="0" i="0" u="none" strike="noStrike" noProof="0" dirty="0">
                          <a:latin typeface="Aptos"/>
                        </a:rPr>
                        <a:t> OU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 dirty="0">
                          <a:latin typeface="Aptos"/>
                        </a:rPr>
                        <a:t>Map G:\ to \DCA-Files\shares\coaches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 dirty="0">
                          <a:latin typeface="Aptos"/>
                        </a:rPr>
                        <a:t>Based on department OU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220297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 dirty="0">
                          <a:latin typeface="Aptos"/>
                        </a:rPr>
                        <a:t>Domain Users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 dirty="0">
                          <a:latin typeface="Aptos"/>
                        </a:rPr>
                        <a:t>50MB home drive quota, block </a:t>
                      </a:r>
                      <a:r>
                        <a:rPr lang="en-US" sz="1100" b="0" i="0" u="none" strike="noStrike" noProof="0" dirty="0">
                          <a:latin typeface="Consolas"/>
                        </a:rPr>
                        <a:t>.</a:t>
                      </a:r>
                      <a:r>
                        <a:rPr lang="en-US" sz="1100" b="0" i="0" u="none" strike="noStrike" noProof="0" dirty="0" err="1">
                          <a:latin typeface="Consolas"/>
                        </a:rPr>
                        <a:t>cmd</a:t>
                      </a:r>
                      <a:r>
                        <a:rPr lang="en-US" sz="1100" b="0" i="0" u="none" strike="noStrike" noProof="0" dirty="0">
                          <a:latin typeface="Aptos"/>
                        </a:rPr>
                        <a:t>, </a:t>
                      </a:r>
                      <a:r>
                        <a:rPr lang="en-US" sz="1100" b="0" i="0" u="none" strike="noStrike" noProof="0" dirty="0">
                          <a:latin typeface="Consolas"/>
                        </a:rPr>
                        <a:t>.exe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 dirty="0">
                          <a:latin typeface="Aptos"/>
                        </a:rPr>
                        <a:t>Configured using FSRM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315927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 dirty="0">
                          <a:latin typeface="Aptos"/>
                        </a:rPr>
                        <a:t>Visitor Restrictions GPO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 dirty="0">
                          <a:latin typeface="Aptos"/>
                        </a:rPr>
                        <a:t>Visitors OU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 dirty="0">
                          <a:latin typeface="Aptos"/>
                        </a:rPr>
                        <a:t>Block access to Control Panel &amp; personalization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100" b="0" i="0" u="none" strike="noStrike" noProof="0" dirty="0">
                          <a:latin typeface="Aptos"/>
                        </a:rPr>
                        <a:t>Enabled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89835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9978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Settings in DCAFILES for size limit and Prevent storing .</a:t>
            </a:r>
            <a:r>
              <a:rPr lang="en-US" dirty="0" err="1"/>
              <a:t>cmd</a:t>
            </a:r>
            <a:r>
              <a:rPr lang="en-US" dirty="0"/>
              <a:t> and .exe</a:t>
            </a:r>
            <a:endParaRPr lang="en-S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68433" y="1232067"/>
            <a:ext cx="4464482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2193" y="2009743"/>
            <a:ext cx="4079646" cy="401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877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CON’T</a:t>
            </a:r>
            <a:endParaRPr lang="en-S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4615" y="1825625"/>
            <a:ext cx="448277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202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415FEC-2DD1-B972-6347-F8944D313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15933B5-2C3C-2F06-8161-3840164A6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E30DDB-F880-6A60-2805-FF2F82BDD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" y="997508"/>
            <a:ext cx="2038030" cy="50763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000" kern="1200" dirty="0">
                <a:latin typeface="+mj-lt"/>
                <a:ea typeface="+mj-ea"/>
                <a:cs typeface="+mj-cs"/>
              </a:rPr>
              <a:t>Group Policies and </a:t>
            </a:r>
            <a:br>
              <a:rPr lang="en-US" sz="2000" dirty="0"/>
            </a:br>
            <a:r>
              <a:rPr lang="en-US" sz="2000" kern="1200" dirty="0">
                <a:latin typeface="+mj-lt"/>
                <a:ea typeface="+mj-ea"/>
                <a:cs typeface="+mj-cs"/>
              </a:rPr>
              <a:t>Restrictions</a:t>
            </a:r>
          </a:p>
        </p:txBody>
      </p:sp>
      <p:pic>
        <p:nvPicPr>
          <p:cNvPr id="8" name="Graphic 7" descr="Hierarchy">
            <a:extLst>
              <a:ext uri="{FF2B5EF4-FFF2-40B4-BE49-F238E27FC236}">
                <a16:creationId xmlns:a16="http://schemas.microsoft.com/office/drawing/2014/main" id="{45E26391-302E-343C-F4AE-2CEE27EA2A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944" y="16884"/>
            <a:ext cx="1116032" cy="108216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B085A5E-BD54-E630-F711-33630ABDA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9C91785-462A-D9F9-A9EB-BBAAF78AA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4DE3A9-9358-1F78-A52B-F7A0A95DF0E5}"/>
              </a:ext>
            </a:extLst>
          </p:cNvPr>
          <p:cNvSpPr txBox="1"/>
          <p:nvPr/>
        </p:nvSpPr>
        <p:spPr>
          <a:xfrm>
            <a:off x="188531" y="1776739"/>
            <a:ext cx="50823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📌 </a:t>
            </a:r>
            <a:r>
              <a:rPr lang="en-US" b="1" dirty="0">
                <a:ea typeface="+mn-lt"/>
                <a:cs typeface="+mn-lt"/>
              </a:rPr>
              <a:t>Bullet Summary of Policies Implemented: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40AD09-CCC7-22AD-934B-465D1E053256}"/>
              </a:ext>
            </a:extLst>
          </p:cNvPr>
          <p:cNvSpPr txBox="1"/>
          <p:nvPr/>
        </p:nvSpPr>
        <p:spPr>
          <a:xfrm rot="-10800000" flipV="1">
            <a:off x="230125" y="2508250"/>
            <a:ext cx="10079665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Password Policy</a:t>
            </a:r>
            <a:r>
              <a:rPr lang="en-US" dirty="0">
                <a:ea typeface="+mn-lt"/>
                <a:cs typeface="+mn-lt"/>
              </a:rPr>
              <a:t>: Enforced strong passwords and aging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User Restrictions</a:t>
            </a:r>
            <a:r>
              <a:rPr lang="en-US" dirty="0">
                <a:ea typeface="+mn-lt"/>
                <a:cs typeface="+mn-lt"/>
              </a:rPr>
              <a:t>: Visitors can’t open Control Panel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Drive Mapping</a:t>
            </a:r>
            <a:r>
              <a:rPr lang="en-US" dirty="0">
                <a:ea typeface="+mn-lt"/>
                <a:cs typeface="+mn-lt"/>
              </a:rPr>
              <a:t>: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G:\ mapped to department folders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P:\ mapped to project shares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U:\ mapped as home drive (per user)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Folder Redirection</a:t>
            </a:r>
            <a:r>
              <a:rPr lang="en-US" dirty="0">
                <a:ea typeface="+mn-lt"/>
                <a:cs typeface="+mn-lt"/>
              </a:rPr>
              <a:t>: Desktop/Documents redirected for Coaches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Quota &amp; File Screening</a:t>
            </a:r>
            <a:r>
              <a:rPr lang="en-US" dirty="0">
                <a:ea typeface="+mn-lt"/>
                <a:cs typeface="+mn-lt"/>
              </a:rPr>
              <a:t>: 50MB quota + </a:t>
            </a:r>
            <a:r>
              <a:rPr lang="en-US" dirty="0">
                <a:latin typeface="Consolas"/>
              </a:rPr>
              <a:t>.exe/.</a:t>
            </a:r>
            <a:r>
              <a:rPr lang="en-US" err="1">
                <a:latin typeface="Consolas"/>
              </a:rPr>
              <a:t>cmd</a:t>
            </a:r>
            <a:r>
              <a:rPr lang="en-US" dirty="0">
                <a:ea typeface="+mn-lt"/>
                <a:cs typeface="+mn-lt"/>
              </a:rPr>
              <a:t> blocked on U:\</a:t>
            </a:r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0182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59D38D-A2B6-5050-ECBB-30C8167AA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188564A-65E2-B5D7-75A5-383A6D9EB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ACE802-A74B-A43C-1F15-EA271F7B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" y="997508"/>
            <a:ext cx="2038030" cy="50763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000" kern="1200" dirty="0">
                <a:latin typeface="+mj-lt"/>
                <a:ea typeface="+mj-ea"/>
                <a:cs typeface="+mj-cs"/>
              </a:rPr>
              <a:t>Group Policies and </a:t>
            </a:r>
            <a:br>
              <a:rPr lang="en-US" sz="2000" dirty="0"/>
            </a:br>
            <a:r>
              <a:rPr lang="en-US" sz="2000" kern="1200" dirty="0">
                <a:latin typeface="+mj-lt"/>
                <a:ea typeface="+mj-ea"/>
                <a:cs typeface="+mj-cs"/>
              </a:rPr>
              <a:t>Restrictions</a:t>
            </a:r>
          </a:p>
        </p:txBody>
      </p:sp>
      <p:pic>
        <p:nvPicPr>
          <p:cNvPr id="8" name="Graphic 7" descr="Hierarchy">
            <a:extLst>
              <a:ext uri="{FF2B5EF4-FFF2-40B4-BE49-F238E27FC236}">
                <a16:creationId xmlns:a16="http://schemas.microsoft.com/office/drawing/2014/main" id="{F167D787-FFBE-EF4E-5FA3-E56B3C2919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944" y="16884"/>
            <a:ext cx="1116032" cy="108216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63BD9D9-B95F-DCBB-7070-A1D8A865C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8D70DF9-2F6B-DF14-E01A-ACB52E527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B2DCBC-E10B-2F79-DAA8-FC50EA64A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533" y="1505180"/>
            <a:ext cx="8771467" cy="44233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E37561-DF4B-8672-980F-72FE773F4234}"/>
              </a:ext>
            </a:extLst>
          </p:cNvPr>
          <p:cNvSpPr txBox="1"/>
          <p:nvPr/>
        </p:nvSpPr>
        <p:spPr>
          <a:xfrm>
            <a:off x="2279648" y="772583"/>
            <a:ext cx="478366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Removed Recycle Bin icon from desktop policy (enabled)</a:t>
            </a:r>
          </a:p>
        </p:txBody>
      </p:sp>
    </p:spTree>
    <p:extLst>
      <p:ext uri="{BB962C8B-B14F-4D97-AF65-F5344CB8AC3E}">
        <p14:creationId xmlns:p14="http://schemas.microsoft.com/office/powerpoint/2010/main" val="11987687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98C24E-DDF9-E9D8-FDDF-B842748C1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B1962CE-985C-C4DD-9DE5-92DF183EF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D0B06E-E84E-E54F-4743-824111276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" y="997508"/>
            <a:ext cx="2038030" cy="50763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000" kern="1200" dirty="0">
                <a:latin typeface="+mj-lt"/>
                <a:ea typeface="+mj-ea"/>
                <a:cs typeface="+mj-cs"/>
              </a:rPr>
              <a:t>Group Policies and </a:t>
            </a:r>
            <a:br>
              <a:rPr lang="en-US" sz="2000" dirty="0"/>
            </a:br>
            <a:r>
              <a:rPr lang="en-US" sz="2000" kern="1200" dirty="0">
                <a:latin typeface="+mj-lt"/>
                <a:ea typeface="+mj-ea"/>
                <a:cs typeface="+mj-cs"/>
              </a:rPr>
              <a:t>Restrictions</a:t>
            </a:r>
          </a:p>
        </p:txBody>
      </p:sp>
      <p:pic>
        <p:nvPicPr>
          <p:cNvPr id="8" name="Graphic 7" descr="Hierarchy">
            <a:extLst>
              <a:ext uri="{FF2B5EF4-FFF2-40B4-BE49-F238E27FC236}">
                <a16:creationId xmlns:a16="http://schemas.microsoft.com/office/drawing/2014/main" id="{39C272B5-1174-61C6-07A5-74DC0F638D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944" y="16884"/>
            <a:ext cx="1116032" cy="108216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8409DAF-892A-FEA5-99FE-9107623F0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71752B-A458-2D2F-FDDB-32F458822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E190FE-5913-4FF2-411A-9DC364CBD152}"/>
              </a:ext>
            </a:extLst>
          </p:cNvPr>
          <p:cNvSpPr txBox="1"/>
          <p:nvPr/>
        </p:nvSpPr>
        <p:spPr>
          <a:xfrm>
            <a:off x="2279648" y="772583"/>
            <a:ext cx="478366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Prevent changing desktop background policy </a:t>
            </a:r>
          </a:p>
          <a:p>
            <a:r>
              <a:rPr lang="en-US" dirty="0"/>
              <a:t>(enabled)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07AA39-5B7B-9DE4-D552-FDFFBDE5B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533" y="1424073"/>
            <a:ext cx="8390467" cy="472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1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85C883-2D63-4B3F-B1B4-D21494E40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DFAE29-80A1-EF6E-D78D-2605646E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3BAE58CC-667C-8574-EBFD-86D9DC618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505D55-8584-2A26-83E1-2A51A1857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62689-49BD-50B5-68BD-CE59E27EC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en-US" sz="3200" dirty="0"/>
              <a:t>Project Overview (2/2)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6150A5-332E-FD38-B1C1-3354FA1F2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48344-3EDF-FD38-269D-D1CDBE6A2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0133" y="2110363"/>
            <a:ext cx="4702848" cy="3560260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buNone/>
            </a:pPr>
            <a:r>
              <a:rPr lang="en-US" sz="1400" b="1" dirty="0"/>
              <a:t>Scope:</a:t>
            </a:r>
            <a:endParaRPr lang="en-US" sz="1400"/>
          </a:p>
          <a:p>
            <a:pPr>
              <a:buFont typeface="Arial"/>
            </a:pPr>
            <a:r>
              <a:rPr lang="en-US" sz="1400" dirty="0">
                <a:ea typeface="+mn-lt"/>
                <a:cs typeface="+mn-lt"/>
              </a:rPr>
              <a:t>Plan and configure a domain: </a:t>
            </a:r>
            <a:r>
              <a:rPr lang="en-US" sz="1400" dirty="0">
                <a:latin typeface="Consolas"/>
                <a:ea typeface="+mn-lt"/>
                <a:cs typeface="+mn-lt"/>
              </a:rPr>
              <a:t>spark01a.com</a:t>
            </a:r>
            <a:endParaRPr lang="en-US" sz="1400"/>
          </a:p>
          <a:p>
            <a:pPr>
              <a:buFont typeface="Arial"/>
            </a:pPr>
            <a:r>
              <a:rPr lang="en-US" sz="1400" dirty="0">
                <a:ea typeface="+mn-lt"/>
                <a:cs typeface="+mn-lt"/>
              </a:rPr>
              <a:t>Use virtual machines to simulate a real-world IT deployment</a:t>
            </a:r>
            <a:endParaRPr lang="en-US" sz="1400"/>
          </a:p>
          <a:p>
            <a:pPr>
              <a:buFont typeface="Arial"/>
            </a:pPr>
            <a:r>
              <a:rPr lang="en-US" sz="1400" dirty="0">
                <a:ea typeface="+mn-lt"/>
                <a:cs typeface="+mn-lt"/>
              </a:rPr>
              <a:t>Implement Windows Server roles and test client connectivity</a:t>
            </a:r>
            <a:endParaRPr lang="en-US" sz="1400"/>
          </a:p>
          <a:p>
            <a:pPr marL="0" indent="0">
              <a:buNone/>
            </a:pPr>
            <a:endParaRPr lang="en-US" sz="1400" b="1" dirty="0"/>
          </a:p>
          <a:p>
            <a:pPr>
              <a:buNone/>
            </a:pPr>
            <a:r>
              <a:rPr lang="en-US" sz="1400" b="1" dirty="0"/>
              <a:t>Tools and Technologies Used:</a:t>
            </a:r>
            <a:endParaRPr lang="en-US" sz="1400"/>
          </a:p>
          <a:p>
            <a:pPr>
              <a:buFont typeface="Arial"/>
            </a:pPr>
            <a:r>
              <a:rPr lang="en-US" sz="1400" dirty="0">
                <a:ea typeface="+mn-lt"/>
                <a:cs typeface="+mn-lt"/>
              </a:rPr>
              <a:t>VMware Workstation</a:t>
            </a:r>
            <a:endParaRPr lang="en-US" sz="1400"/>
          </a:p>
          <a:p>
            <a:pPr>
              <a:buFont typeface="Arial"/>
            </a:pPr>
            <a:r>
              <a:rPr lang="en-US" sz="1400" dirty="0">
                <a:ea typeface="+mn-lt"/>
                <a:cs typeface="+mn-lt"/>
              </a:rPr>
              <a:t>Windows Server 2019</a:t>
            </a:r>
            <a:endParaRPr lang="en-US" sz="1400"/>
          </a:p>
          <a:p>
            <a:pPr>
              <a:buFont typeface="Arial"/>
            </a:pPr>
            <a:r>
              <a:rPr lang="en-US" sz="1400" dirty="0">
                <a:ea typeface="+mn-lt"/>
                <a:cs typeface="+mn-lt"/>
              </a:rPr>
              <a:t>Windows 10 (Client01)</a:t>
            </a:r>
            <a:endParaRPr lang="en-US" sz="1400"/>
          </a:p>
          <a:p>
            <a:pPr>
              <a:buFont typeface="Arial"/>
            </a:pPr>
            <a:r>
              <a:rPr lang="en-US" sz="1400" dirty="0">
                <a:ea typeface="+mn-lt"/>
                <a:cs typeface="+mn-lt"/>
              </a:rPr>
              <a:t>Active Directory Domain Services (AD DS)</a:t>
            </a:r>
            <a:endParaRPr lang="en-US" sz="1400"/>
          </a:p>
          <a:p>
            <a:pPr>
              <a:buFont typeface="Arial"/>
            </a:pPr>
            <a:r>
              <a:rPr lang="en-US" sz="1400" dirty="0">
                <a:ea typeface="+mn-lt"/>
                <a:cs typeface="+mn-lt"/>
              </a:rPr>
              <a:t>DNS &amp; DHCP Server Roles</a:t>
            </a:r>
            <a:endParaRPr lang="en-US" sz="1400"/>
          </a:p>
          <a:p>
            <a:pPr>
              <a:buFont typeface="Arial"/>
            </a:pPr>
            <a:r>
              <a:rPr lang="en-US" sz="1400" dirty="0">
                <a:ea typeface="+mn-lt"/>
                <a:cs typeface="+mn-lt"/>
              </a:rPr>
              <a:t>File Server Resource Manager</a:t>
            </a:r>
            <a:endParaRPr lang="en-US" sz="1400"/>
          </a:p>
          <a:p>
            <a:pPr>
              <a:buFont typeface="Arial"/>
            </a:pPr>
            <a:r>
              <a:rPr lang="en-US" sz="1400" dirty="0">
                <a:ea typeface="+mn-lt"/>
                <a:cs typeface="+mn-lt"/>
              </a:rPr>
              <a:t>Group Policy Management Console (GPMC)</a:t>
            </a:r>
            <a:endParaRPr lang="en-US" sz="1400"/>
          </a:p>
          <a:p>
            <a:pPr>
              <a:buFont typeface="Arial"/>
            </a:pPr>
            <a:r>
              <a:rPr lang="en-US" sz="1400" dirty="0">
                <a:ea typeface="+mn-lt"/>
                <a:cs typeface="+mn-lt"/>
              </a:rPr>
              <a:t>PowerShell for automation</a:t>
            </a:r>
            <a:endParaRPr lang="en-US" sz="1400"/>
          </a:p>
          <a:p>
            <a:pPr>
              <a:buFont typeface="Arial"/>
            </a:pPr>
            <a:r>
              <a:rPr lang="en-US" sz="1400" dirty="0">
                <a:ea typeface="+mn-lt"/>
                <a:cs typeface="+mn-lt"/>
              </a:rPr>
              <a:t>Internet Information Services (IIS)</a:t>
            </a:r>
            <a:endParaRPr lang="en-US" sz="1400" dirty="0"/>
          </a:p>
          <a:p>
            <a:pPr marL="0" indent="0">
              <a:buNone/>
            </a:pPr>
            <a:endParaRPr lang="en-US" sz="1300" b="1" dirty="0"/>
          </a:p>
          <a:p>
            <a:endParaRPr lang="en-US" sz="1300"/>
          </a:p>
          <a:p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680866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5802E8-182B-7ECF-5E71-8E70A617E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EF304C7-5733-05EF-9B03-566D69E9A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A5A5C-9DBD-EBBB-411E-E287A20A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" y="997508"/>
            <a:ext cx="2038030" cy="50763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000" kern="1200" dirty="0">
                <a:latin typeface="+mj-lt"/>
                <a:ea typeface="+mj-ea"/>
                <a:cs typeface="+mj-cs"/>
              </a:rPr>
              <a:t>Group Policies and </a:t>
            </a:r>
            <a:br>
              <a:rPr lang="en-US" sz="2000" dirty="0"/>
            </a:br>
            <a:r>
              <a:rPr lang="en-US" sz="2000" kern="1200" dirty="0">
                <a:latin typeface="+mj-lt"/>
                <a:ea typeface="+mj-ea"/>
                <a:cs typeface="+mj-cs"/>
              </a:rPr>
              <a:t>Restrictions</a:t>
            </a:r>
          </a:p>
        </p:txBody>
      </p:sp>
      <p:pic>
        <p:nvPicPr>
          <p:cNvPr id="8" name="Graphic 7" descr="Hierarchy">
            <a:extLst>
              <a:ext uri="{FF2B5EF4-FFF2-40B4-BE49-F238E27FC236}">
                <a16:creationId xmlns:a16="http://schemas.microsoft.com/office/drawing/2014/main" id="{AB00B006-94C4-1A10-852F-06B8E46B51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944" y="16884"/>
            <a:ext cx="1116032" cy="108216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4E96F4E-5B92-948A-FB4B-CE0A94A9C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A53A4FC-5D44-2B25-C897-91233693A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26F1B2-7982-F6A6-1509-CD16EBBA7BFF}"/>
              </a:ext>
            </a:extLst>
          </p:cNvPr>
          <p:cNvSpPr txBox="1"/>
          <p:nvPr/>
        </p:nvSpPr>
        <p:spPr>
          <a:xfrm>
            <a:off x="2279648" y="772583"/>
            <a:ext cx="478366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Prevent changing screen saver policy </a:t>
            </a:r>
          </a:p>
          <a:p>
            <a:r>
              <a:rPr lang="en-US" dirty="0"/>
              <a:t>(enabled)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A30700-35F8-738C-EF9C-7BE1FB677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67" y="1424073"/>
            <a:ext cx="8669867" cy="486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23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A04156-87A2-1A42-B06C-6B1D81753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839476C-212D-14FF-B271-00B83EC12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7FE26B-B406-CA65-7B74-460F771CA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" y="997508"/>
            <a:ext cx="2038030" cy="50763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000" kern="1200" dirty="0">
                <a:latin typeface="+mj-lt"/>
                <a:ea typeface="+mj-ea"/>
                <a:cs typeface="+mj-cs"/>
              </a:rPr>
              <a:t>Group Policies and </a:t>
            </a:r>
            <a:br>
              <a:rPr lang="en-US" sz="2000" dirty="0"/>
            </a:br>
            <a:r>
              <a:rPr lang="en-US" sz="2000" kern="1200" dirty="0">
                <a:latin typeface="+mj-lt"/>
                <a:ea typeface="+mj-ea"/>
                <a:cs typeface="+mj-cs"/>
              </a:rPr>
              <a:t>Restrictions</a:t>
            </a:r>
          </a:p>
        </p:txBody>
      </p:sp>
      <p:pic>
        <p:nvPicPr>
          <p:cNvPr id="8" name="Graphic 7" descr="Hierarchy">
            <a:extLst>
              <a:ext uri="{FF2B5EF4-FFF2-40B4-BE49-F238E27FC236}">
                <a16:creationId xmlns:a16="http://schemas.microsoft.com/office/drawing/2014/main" id="{9EC51830-7CD5-AB29-626F-A3A6D96592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0944" y="16884"/>
            <a:ext cx="1116032" cy="108216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BDA6ABB-77FD-9BEF-3575-9D506E9F2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54A1FC-40B2-1F14-FD6A-DEE23D236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689FED-C57F-00D5-6721-31454696E559}"/>
              </a:ext>
            </a:extLst>
          </p:cNvPr>
          <p:cNvSpPr txBox="1"/>
          <p:nvPr/>
        </p:nvSpPr>
        <p:spPr>
          <a:xfrm>
            <a:off x="2279648" y="772583"/>
            <a:ext cx="478366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Linked Group Policy Objects </a:t>
            </a:r>
          </a:p>
          <a:p>
            <a:r>
              <a:rPr lang="en-US" dirty="0"/>
              <a:t>(except for Managers)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3571E0-BD04-CA03-BD60-F95D6E03B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6347" y="1422400"/>
            <a:ext cx="7559308" cy="488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680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5EBEF9-3213-23D3-67E4-45BE9B884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57" y="603832"/>
            <a:ext cx="4700868" cy="17142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800" kern="1200" dirty="0">
                <a:latin typeface="+mj-lt"/>
                <a:ea typeface="+mj-ea"/>
                <a:cs typeface="+mj-cs"/>
              </a:rPr>
              <a:t>Automated Home Folder </a:t>
            </a:r>
            <a:r>
              <a:rPr lang="en-US" sz="3800" dirty="0"/>
              <a:t>Creation and</a:t>
            </a:r>
            <a:r>
              <a:rPr lang="en-US" sz="3800" kern="1200" dirty="0">
                <a:latin typeface="+mj-lt"/>
                <a:ea typeface="+mj-ea"/>
                <a:cs typeface="+mj-cs"/>
              </a:rPr>
              <a:t> Mapping for </a:t>
            </a:r>
            <a:r>
              <a:rPr lang="en-US" sz="3800" kern="1200">
                <a:latin typeface="+mj-lt"/>
                <a:ea typeface="+mj-ea"/>
                <a:cs typeface="+mj-cs"/>
              </a:rPr>
              <a:t>(Drive</a:t>
            </a:r>
            <a:r>
              <a:rPr lang="en-US" sz="3800"/>
              <a:t> U</a:t>
            </a:r>
            <a:r>
              <a:rPr lang="en-US" sz="3800" kern="1200">
                <a:latin typeface="+mj-lt"/>
                <a:ea typeface="+mj-ea"/>
                <a:cs typeface="+mj-cs"/>
              </a:rPr>
              <a:t>:)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64DD56-5007-94CD-D970-5A932287D2B6}"/>
              </a:ext>
            </a:extLst>
          </p:cNvPr>
          <p:cNvSpPr txBox="1"/>
          <p:nvPr/>
        </p:nvSpPr>
        <p:spPr>
          <a:xfrm>
            <a:off x="94856" y="182177"/>
            <a:ext cx="4036333" cy="41622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dirty="0"/>
              <a:t>Additional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Features: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642C73-0E1A-93B8-3B61-F18D93DFB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2" y="887663"/>
            <a:ext cx="5536001" cy="50239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2062BE-7389-7ED9-FA14-EC17B89BA70A}"/>
              </a:ext>
            </a:extLst>
          </p:cNvPr>
          <p:cNvSpPr txBox="1"/>
          <p:nvPr/>
        </p:nvSpPr>
        <p:spPr>
          <a:xfrm>
            <a:off x="870294" y="3411033"/>
            <a:ext cx="455073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1600" dirty="0"/>
              <a:t>Eliminates manual user-by-user home folder setup</a:t>
            </a:r>
          </a:p>
          <a:p>
            <a:pPr marL="285750" indent="-285750">
              <a:buFont typeface="Arial,Sans-Serif"/>
              <a:buChar char="•"/>
            </a:pPr>
            <a:r>
              <a:rPr lang="en-US" sz="1600" dirty="0"/>
              <a:t>Reduces time and human error</a:t>
            </a:r>
          </a:p>
          <a:p>
            <a:pPr marL="285750" indent="-285750">
              <a:buFont typeface="Arial,Sans-Serif"/>
              <a:buChar char="•"/>
            </a:pPr>
            <a:r>
              <a:rPr lang="en-US" sz="1600" dirty="0"/>
              <a:t>Ensures consistent mapping of </a:t>
            </a:r>
            <a:r>
              <a:rPr lang="en-US" sz="1600" b="1" dirty="0"/>
              <a:t>U:\ drive</a:t>
            </a:r>
            <a:endParaRPr lang="en-US" sz="1600" dirty="0"/>
          </a:p>
          <a:p>
            <a:pPr marL="285750" indent="-285750">
              <a:buFont typeface="Arial,Sans-Serif"/>
              <a:buChar char="•"/>
            </a:pPr>
            <a:r>
              <a:rPr lang="en-US" sz="1600" dirty="0"/>
              <a:t>Enhances user experience with isolated storage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583BF0-B067-39F2-CE63-392057F60D38}"/>
              </a:ext>
            </a:extLst>
          </p:cNvPr>
          <p:cNvSpPr txBox="1"/>
          <p:nvPr/>
        </p:nvSpPr>
        <p:spPr>
          <a:xfrm>
            <a:off x="742802" y="2982285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🧩 </a:t>
            </a:r>
            <a:r>
              <a:rPr lang="en-US" sz="2000" b="1" dirty="0"/>
              <a:t>Benefits: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3457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2ED118-AAA8-D0C7-93C5-4004F682D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831FF32-EEFD-F4A5-6BE7-395BAC23B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054CD6-48DE-4FF9-8388-47EA9DC37F93}"/>
              </a:ext>
            </a:extLst>
          </p:cNvPr>
          <p:cNvSpPr txBox="1"/>
          <p:nvPr/>
        </p:nvSpPr>
        <p:spPr>
          <a:xfrm>
            <a:off x="298646" y="253061"/>
            <a:ext cx="5666658" cy="46938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ea typeface="+mn-lt"/>
                <a:cs typeface="+mn-lt"/>
              </a:rPr>
              <a:t>📝 </a:t>
            </a:r>
            <a:r>
              <a:rPr lang="en-US" sz="2000" b="1" dirty="0">
                <a:ea typeface="+mn-lt"/>
                <a:cs typeface="+mn-lt"/>
              </a:rPr>
              <a:t>What the Script Does (Brief Breakdown):</a:t>
            </a:r>
            <a:endParaRPr lang="en-US" dirty="0">
              <a:ea typeface="+mn-ea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A07456A-31DC-16BD-2550-6DEBF9901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4299DA8-CAB4-B6F3-05BA-AB8863ED73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2BC7450-0C04-F7D8-1AB7-29E6318C33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AE47A4-21B9-A777-C548-3CB6B0E0F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E34EE30F-2FDA-055A-9C62-2385BD5DA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3CBF17-ADA7-5E1C-BFAC-32FE0AC9B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766" y="974983"/>
            <a:ext cx="2552700" cy="371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F993B6-F1F8-5E8B-9BEB-35181455B9C6}"/>
              </a:ext>
            </a:extLst>
          </p:cNvPr>
          <p:cNvSpPr txBox="1"/>
          <p:nvPr/>
        </p:nvSpPr>
        <p:spPr>
          <a:xfrm>
            <a:off x="936994" y="1381003"/>
            <a:ext cx="642029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arenR"/>
            </a:pPr>
            <a:r>
              <a:rPr lang="en-US" sz="1600" dirty="0">
                <a:ea typeface="+mn-lt"/>
                <a:cs typeface="+mn-lt"/>
              </a:rPr>
              <a:t>Loads the Active Directory module to use AD-related commands.</a:t>
            </a:r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235E0F-0F51-0C28-F635-3CD970980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71" y="1867122"/>
            <a:ext cx="7505700" cy="3238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DBDE9A-8F46-6DA9-9646-3540278571DC}"/>
              </a:ext>
            </a:extLst>
          </p:cNvPr>
          <p:cNvSpPr txBox="1"/>
          <p:nvPr/>
        </p:nvSpPr>
        <p:spPr>
          <a:xfrm>
            <a:off x="936218" y="2313047"/>
            <a:ext cx="494059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ea typeface="+mn-lt"/>
                <a:cs typeface="+mn-lt"/>
              </a:rPr>
              <a:t>2) Retrieves a list of all </a:t>
            </a:r>
            <a:r>
              <a:rPr lang="en-US" sz="1600" b="1" dirty="0">
                <a:ea typeface="+mn-lt"/>
                <a:cs typeface="+mn-lt"/>
              </a:rPr>
              <a:t>enabled users</a:t>
            </a:r>
            <a:r>
              <a:rPr lang="en-US" sz="1600" dirty="0">
                <a:ea typeface="+mn-lt"/>
                <a:cs typeface="+mn-lt"/>
              </a:rPr>
              <a:t> in the domain.</a:t>
            </a:r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B9EA8A-0B53-E31D-353F-1285BD58D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846" y="2726365"/>
            <a:ext cx="3962400" cy="838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2E2932-8A75-FEE1-BC52-748B78E285D0}"/>
              </a:ext>
            </a:extLst>
          </p:cNvPr>
          <p:cNvSpPr txBox="1"/>
          <p:nvPr/>
        </p:nvSpPr>
        <p:spPr>
          <a:xfrm>
            <a:off x="942505" y="3658487"/>
            <a:ext cx="774936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3) </a:t>
            </a:r>
            <a:r>
              <a:rPr lang="en-US" sz="1600" dirty="0">
                <a:ea typeface="+mn-lt"/>
                <a:cs typeface="+mn-lt"/>
              </a:rPr>
              <a:t>Loops through each user and dynamically creates a </a:t>
            </a:r>
            <a:r>
              <a:rPr lang="en-US" sz="1600" b="1" dirty="0">
                <a:ea typeface="+mn-lt"/>
                <a:cs typeface="+mn-lt"/>
              </a:rPr>
              <a:t>home directory path</a:t>
            </a:r>
            <a:r>
              <a:rPr lang="en-US" sz="1600" dirty="0">
                <a:ea typeface="+mn-lt"/>
                <a:cs typeface="+mn-lt"/>
              </a:rPr>
              <a:t> for them on the file server (DCA-Files) under </a:t>
            </a:r>
            <a:r>
              <a:rPr lang="en-US" sz="1600" dirty="0">
                <a:latin typeface="Consolas"/>
              </a:rPr>
              <a:t>\\dca-files\users$\</a:t>
            </a:r>
            <a:endParaRPr lang="en-US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7E9E4B-7FB3-82F7-E67A-F7369FA20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877" y="4366216"/>
            <a:ext cx="3438525" cy="8191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06C6D4D-D4EE-719C-7803-3D6B852B9942}"/>
              </a:ext>
            </a:extLst>
          </p:cNvPr>
          <p:cNvSpPr txBox="1"/>
          <p:nvPr/>
        </p:nvSpPr>
        <p:spPr>
          <a:xfrm>
            <a:off x="940189" y="5331329"/>
            <a:ext cx="662408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ea typeface="+mn-lt"/>
                <a:cs typeface="+mn-lt"/>
              </a:rPr>
              <a:t>4) Assigns </a:t>
            </a:r>
            <a:r>
              <a:rPr lang="en-US" sz="1600" b="1" dirty="0">
                <a:ea typeface="+mn-lt"/>
                <a:cs typeface="+mn-lt"/>
              </a:rPr>
              <a:t>U:</a:t>
            </a:r>
            <a:r>
              <a:rPr lang="en-US" sz="1600" dirty="0">
                <a:ea typeface="+mn-lt"/>
                <a:cs typeface="+mn-lt"/>
              </a:rPr>
              <a:t> as the </a:t>
            </a:r>
            <a:r>
              <a:rPr lang="en-US" sz="1600" b="1" dirty="0">
                <a:ea typeface="+mn-lt"/>
                <a:cs typeface="+mn-lt"/>
              </a:rPr>
              <a:t>mapped network drive</a:t>
            </a:r>
            <a:r>
              <a:rPr lang="en-US" sz="1600" dirty="0">
                <a:ea typeface="+mn-lt"/>
                <a:cs typeface="+mn-lt"/>
              </a:rPr>
              <a:t> for each user, pointing to their personal home folder.</a:t>
            </a:r>
          </a:p>
        </p:txBody>
      </p:sp>
    </p:spTree>
    <p:extLst>
      <p:ext uri="{BB962C8B-B14F-4D97-AF65-F5344CB8AC3E}">
        <p14:creationId xmlns:p14="http://schemas.microsoft.com/office/powerpoint/2010/main" val="35156003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5ED5B1-3B5B-2868-BB86-C752EBA7C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799324A-9F3E-1CE1-5269-9154642E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F004DC-FBE9-8C0F-1EBE-9CF258E8E092}"/>
              </a:ext>
            </a:extLst>
          </p:cNvPr>
          <p:cNvSpPr txBox="1"/>
          <p:nvPr/>
        </p:nvSpPr>
        <p:spPr>
          <a:xfrm>
            <a:off x="298646" y="253061"/>
            <a:ext cx="5666658" cy="46938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ea typeface="+mn-lt"/>
                <a:cs typeface="+mn-lt"/>
              </a:rPr>
              <a:t>📝 </a:t>
            </a:r>
            <a:r>
              <a:rPr lang="en-US" sz="2000" b="1" dirty="0">
                <a:ea typeface="+mn-lt"/>
                <a:cs typeface="+mn-lt"/>
              </a:rPr>
              <a:t>What the Script Does (Brief Breakdown):</a:t>
            </a:r>
            <a:endParaRPr lang="en-US" dirty="0">
              <a:ea typeface="+mn-ea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9D13BAB-E536-4797-1C30-9C9AC7AF2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E394DDA-EDE9-F507-D3DE-210B57E0BA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B0C12FA-EA8B-AB79-339E-9C770EA22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198BEF1-1E0D-9BE5-A34E-86E2B3DCF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B1AA4DF-F862-8F71-A803-A7240523E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FFCEDB-3179-6372-E44A-A4E536BAE978}"/>
              </a:ext>
            </a:extLst>
          </p:cNvPr>
          <p:cNvSpPr txBox="1"/>
          <p:nvPr/>
        </p:nvSpPr>
        <p:spPr>
          <a:xfrm>
            <a:off x="936994" y="1239236"/>
            <a:ext cx="642029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ea typeface="+mn-lt"/>
                <a:cs typeface="+mn-lt"/>
              </a:rPr>
              <a:t>5) Outputs a success message in green for each user processed.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8BF745-CFC0-B1DE-98BA-C8A125B61CF3}"/>
              </a:ext>
            </a:extLst>
          </p:cNvPr>
          <p:cNvSpPr txBox="1"/>
          <p:nvPr/>
        </p:nvSpPr>
        <p:spPr>
          <a:xfrm>
            <a:off x="936218" y="2561140"/>
            <a:ext cx="494059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ea typeface="+mn-lt"/>
                <a:cs typeface="+mn-lt"/>
              </a:rPr>
              <a:t>6) If there's an error assigning the home drive, it prints a red error message with details.</a:t>
            </a:r>
            <a:endParaRPr lang="en-US" dirty="0">
              <a:ea typeface="+mn-lt"/>
              <a:cs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C16502-4D3A-F573-E297-16F6952B8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287" y="848833"/>
            <a:ext cx="6648450" cy="304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710032-00E9-565D-011F-858BBEA91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88" y="1716161"/>
            <a:ext cx="6305550" cy="714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6C8A3F-C90D-90F3-65BA-65E515E75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004" y="3432212"/>
            <a:ext cx="484822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42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server (DCAFILES)</a:t>
            </a:r>
            <a:endParaRPr lang="en-S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1651" y="1690688"/>
            <a:ext cx="4469709" cy="4351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088" y="1745081"/>
            <a:ext cx="4657675" cy="363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33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Con’t</a:t>
            </a:r>
            <a:endParaRPr lang="en-S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447" y="1520825"/>
            <a:ext cx="4839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6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207208-1B6A-D8C5-3F30-2B9B13ADA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Domain Organizational Structure (1/3)</a:t>
            </a:r>
          </a:p>
          <a:p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E1125-0563-4534-1345-4AA7F18B3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chemeClr val="tx2"/>
                </a:solidFill>
              </a:rPr>
              <a:t>Organizational Units (OUs):</a:t>
            </a: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  <a:ea typeface="+mn-lt"/>
                <a:cs typeface="+mn-lt"/>
              </a:rPr>
              <a:t>🧑‍💼 Managers</a:t>
            </a: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  <a:ea typeface="+mn-lt"/>
                <a:cs typeface="+mn-lt"/>
              </a:rPr>
              <a:t>🧑‍🏫 Coaches</a:t>
            </a: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  <a:ea typeface="+mn-lt"/>
                <a:cs typeface="+mn-lt"/>
              </a:rPr>
              <a:t>👩‍🎓 Trainees</a:t>
            </a: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dirty="0">
                <a:solidFill>
                  <a:schemeClr val="tx2"/>
                </a:solidFill>
                <a:ea typeface="+mn-lt"/>
                <a:cs typeface="+mn-lt"/>
              </a:rPr>
              <a:t>👥 Visitors</a:t>
            </a:r>
            <a:endParaRPr lang="en-US" sz="1800" dirty="0">
              <a:solidFill>
                <a:schemeClr val="tx2"/>
              </a:solidFill>
            </a:endParaRPr>
          </a:p>
          <a:p>
            <a:pPr>
              <a:buNone/>
            </a:pPr>
            <a:r>
              <a:rPr lang="en-US" sz="1800" b="1" dirty="0">
                <a:solidFill>
                  <a:schemeClr val="tx2"/>
                </a:solidFill>
              </a:rPr>
              <a:t>Security Groups:</a:t>
            </a:r>
            <a:endParaRPr lang="en-US" sz="1800" dirty="0">
              <a:solidFill>
                <a:schemeClr val="tx2"/>
              </a:solidFill>
            </a:endParaRPr>
          </a:p>
          <a:p>
            <a:pPr>
              <a:buFont typeface="Arial"/>
              <a:buChar char="•"/>
            </a:pPr>
            <a:r>
              <a:rPr lang="en-US" sz="1800" dirty="0" err="1">
                <a:solidFill>
                  <a:schemeClr val="tx2"/>
                </a:solidFill>
                <a:ea typeface="+mn-lt"/>
                <a:cs typeface="+mn-lt"/>
              </a:rPr>
              <a:t>DLManagers</a:t>
            </a:r>
            <a:r>
              <a:rPr lang="en-US" sz="1800" dirty="0">
                <a:solidFill>
                  <a:schemeClr val="tx2"/>
                </a:solidFill>
                <a:ea typeface="+mn-lt"/>
                <a:cs typeface="+mn-lt"/>
              </a:rPr>
              <a:t>, </a:t>
            </a:r>
            <a:r>
              <a:rPr lang="en-US" sz="1800" dirty="0" err="1">
                <a:solidFill>
                  <a:schemeClr val="tx2"/>
                </a:solidFill>
                <a:ea typeface="+mn-lt"/>
                <a:cs typeface="+mn-lt"/>
              </a:rPr>
              <a:t>DLCoaches</a:t>
            </a:r>
            <a:r>
              <a:rPr lang="en-US" sz="1800" dirty="0">
                <a:solidFill>
                  <a:schemeClr val="tx2"/>
                </a:solidFill>
                <a:ea typeface="+mn-lt"/>
                <a:cs typeface="+mn-lt"/>
              </a:rPr>
              <a:t>, </a:t>
            </a:r>
            <a:r>
              <a:rPr lang="en-US" sz="1800" dirty="0" err="1">
                <a:solidFill>
                  <a:schemeClr val="tx2"/>
                </a:solidFill>
                <a:ea typeface="+mn-lt"/>
                <a:cs typeface="+mn-lt"/>
              </a:rPr>
              <a:t>DLTrainees</a:t>
            </a:r>
            <a:r>
              <a:rPr lang="en-US" sz="1800" dirty="0">
                <a:solidFill>
                  <a:schemeClr val="tx2"/>
                </a:solidFill>
                <a:ea typeface="+mn-lt"/>
                <a:cs typeface="+mn-lt"/>
              </a:rPr>
              <a:t>, </a:t>
            </a:r>
            <a:r>
              <a:rPr lang="en-US" sz="1800" dirty="0" err="1">
                <a:solidFill>
                  <a:schemeClr val="tx2"/>
                </a:solidFill>
                <a:ea typeface="+mn-lt"/>
                <a:cs typeface="+mn-lt"/>
              </a:rPr>
              <a:t>DLVisitors</a:t>
            </a:r>
            <a:endParaRPr lang="en-US" sz="1800" dirty="0" err="1">
              <a:solidFill>
                <a:schemeClr val="tx2"/>
              </a:solidFill>
            </a:endParaRPr>
          </a:p>
          <a:p>
            <a:pPr>
              <a:buFont typeface="Arial"/>
              <a:buChar char="•"/>
            </a:pPr>
            <a:r>
              <a:rPr lang="en-US" sz="1800" dirty="0" err="1">
                <a:solidFill>
                  <a:schemeClr val="tx2"/>
                </a:solidFill>
                <a:ea typeface="+mn-lt"/>
                <a:cs typeface="+mn-lt"/>
              </a:rPr>
              <a:t>BudgetR</a:t>
            </a:r>
            <a:r>
              <a:rPr lang="en-US" sz="1800" dirty="0">
                <a:solidFill>
                  <a:schemeClr val="tx2"/>
                </a:solidFill>
                <a:ea typeface="+mn-lt"/>
                <a:cs typeface="+mn-lt"/>
              </a:rPr>
              <a:t>, </a:t>
            </a:r>
            <a:r>
              <a:rPr lang="en-US" sz="1800" dirty="0" err="1">
                <a:solidFill>
                  <a:schemeClr val="tx2"/>
                </a:solidFill>
                <a:ea typeface="+mn-lt"/>
                <a:cs typeface="+mn-lt"/>
              </a:rPr>
              <a:t>BudgetW</a:t>
            </a:r>
            <a:endParaRPr lang="en-US" sz="1800" dirty="0" err="1">
              <a:solidFill>
                <a:schemeClr val="tx2"/>
              </a:solidFill>
            </a:endParaRPr>
          </a:p>
          <a:p>
            <a:pPr>
              <a:buFont typeface="Arial"/>
              <a:buChar char="•"/>
            </a:pPr>
            <a:r>
              <a:rPr lang="en-US" sz="1800" dirty="0" err="1">
                <a:solidFill>
                  <a:schemeClr val="tx2"/>
                </a:solidFill>
                <a:ea typeface="+mn-lt"/>
                <a:cs typeface="+mn-lt"/>
              </a:rPr>
              <a:t>LogisticsR</a:t>
            </a:r>
            <a:r>
              <a:rPr lang="en-US" sz="1800" dirty="0">
                <a:solidFill>
                  <a:schemeClr val="tx2"/>
                </a:solidFill>
                <a:ea typeface="+mn-lt"/>
                <a:cs typeface="+mn-lt"/>
              </a:rPr>
              <a:t>, </a:t>
            </a:r>
            <a:r>
              <a:rPr lang="en-US" sz="1800" dirty="0" err="1">
                <a:solidFill>
                  <a:schemeClr val="tx2"/>
                </a:solidFill>
                <a:ea typeface="+mn-lt"/>
                <a:cs typeface="+mn-lt"/>
              </a:rPr>
              <a:t>LogisticsW</a:t>
            </a:r>
            <a:endParaRPr lang="en-US" sz="1800" dirty="0" err="1">
              <a:solidFill>
                <a:schemeClr val="tx2"/>
              </a:solidFill>
            </a:endParaRPr>
          </a:p>
          <a:p>
            <a:pPr>
              <a:buFont typeface="Arial"/>
              <a:buChar char="•"/>
            </a:pPr>
            <a:r>
              <a:rPr lang="en-US" sz="1800" dirty="0" err="1">
                <a:solidFill>
                  <a:schemeClr val="tx2"/>
                </a:solidFill>
                <a:ea typeface="+mn-lt"/>
                <a:cs typeface="+mn-lt"/>
              </a:rPr>
              <a:t>DLClients</a:t>
            </a:r>
            <a:endParaRPr lang="en-US" sz="1800" dirty="0" err="1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1800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Group of People">
            <a:extLst>
              <a:ext uri="{FF2B5EF4-FFF2-40B4-BE49-F238E27FC236}">
                <a16:creationId xmlns:a16="http://schemas.microsoft.com/office/drawing/2014/main" id="{8DBB84E3-3270-63D0-169F-62C458C8B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32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FF91E-8059-589A-A3B4-E2BCA2F63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6"/>
            <a:ext cx="5270203" cy="1210377"/>
          </a:xfrm>
        </p:spPr>
        <p:txBody>
          <a:bodyPr>
            <a:normAutofit/>
          </a:bodyPr>
          <a:lstStyle/>
          <a:p>
            <a:r>
              <a:rPr lang="en-US" sz="2000" dirty="0"/>
              <a:t>Domain Organizational Structure (2/3)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7AD6F9-BC97-7E27-C8B0-3674305EAE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744" y="745074"/>
            <a:ext cx="10508510" cy="568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00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7905B-AB45-220E-EA4D-527E5F0FB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09717-F264-F996-1FFA-01A63916E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6"/>
            <a:ext cx="5270203" cy="1210377"/>
          </a:xfrm>
        </p:spPr>
        <p:txBody>
          <a:bodyPr>
            <a:normAutofit/>
          </a:bodyPr>
          <a:lstStyle/>
          <a:p>
            <a:r>
              <a:rPr lang="en-US" sz="2000" dirty="0"/>
              <a:t>Domain Organizational Structure (3/3)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1A878C5-CB53-D74B-20B8-1F0573FBD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597" y="1218084"/>
            <a:ext cx="5214807" cy="4351338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4F73B1-F1E3-1FF3-8E17-7ECF89DC1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487" y="468086"/>
            <a:ext cx="5205283" cy="585651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96502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6C5DF-4199-B3CE-AAC2-EE6475847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872153B-4CE0-9377-EC09-BAA392BE380D}"/>
              </a:ext>
            </a:extLst>
          </p:cNvPr>
          <p:cNvSpPr/>
          <p:nvPr/>
        </p:nvSpPr>
        <p:spPr>
          <a:xfrm>
            <a:off x="193033" y="1814515"/>
            <a:ext cx="3384521" cy="7592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66885-4F8A-BF33-A3FB-D031ECF09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768" y="279873"/>
            <a:ext cx="4539095" cy="1025026"/>
          </a:xfrm>
        </p:spPr>
        <p:txBody>
          <a:bodyPr>
            <a:normAutofit/>
          </a:bodyPr>
          <a:lstStyle/>
          <a:p>
            <a:r>
              <a:rPr lang="en-US" sz="2000" dirty="0">
                <a:ea typeface="+mj-lt"/>
                <a:cs typeface="+mj-lt"/>
              </a:rPr>
              <a:t>Bulk Import of Domain Users (Table) </a:t>
            </a:r>
            <a:br>
              <a:rPr lang="en-US" sz="2000" dirty="0">
                <a:ea typeface="+mj-lt"/>
                <a:cs typeface="+mj-lt"/>
              </a:rPr>
            </a:br>
            <a:r>
              <a:rPr lang="en-US" sz="1600" b="1" dirty="0">
                <a:solidFill>
                  <a:srgbClr val="FF0000"/>
                </a:solidFill>
              </a:rPr>
              <a:t>Implementation with PowerShell (run as Admin) (1/5)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B939FC-1390-2049-73FD-BCB60AAA6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4722" y="279854"/>
            <a:ext cx="5260841" cy="6299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4415E0-54DC-2DB7-15AB-85F9C6241A83}"/>
              </a:ext>
            </a:extLst>
          </p:cNvPr>
          <p:cNvSpPr txBox="1"/>
          <p:nvPr/>
        </p:nvSpPr>
        <p:spPr>
          <a:xfrm>
            <a:off x="208409" y="1309980"/>
            <a:ext cx="5574955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Step 1: Import Active Directory Module</a:t>
            </a:r>
          </a:p>
          <a:p>
            <a:endParaRPr lang="en-US" dirty="0"/>
          </a:p>
          <a:p>
            <a:r>
              <a:rPr lang="en-US" i="1" dirty="0">
                <a:solidFill>
                  <a:schemeClr val="bg1"/>
                </a:solidFill>
                <a:ea typeface="+mn-lt"/>
                <a:cs typeface="+mn-lt"/>
              </a:rPr>
              <a:t># Import AD module</a:t>
            </a:r>
            <a:endParaRPr lang="en-US" i="1">
              <a:solidFill>
                <a:schemeClr val="bg1"/>
              </a:solidFill>
            </a:endParaRPr>
          </a:p>
          <a:p>
            <a:r>
              <a:rPr lang="en-US" i="1" dirty="0">
                <a:solidFill>
                  <a:schemeClr val="bg1"/>
                </a:solidFill>
                <a:ea typeface="+mn-lt"/>
                <a:cs typeface="+mn-lt"/>
              </a:rPr>
              <a:t>Import-Module </a:t>
            </a:r>
            <a:r>
              <a:rPr lang="en-US" i="1" err="1">
                <a:solidFill>
                  <a:schemeClr val="bg1"/>
                </a:solidFill>
                <a:ea typeface="+mn-lt"/>
                <a:cs typeface="+mn-lt"/>
              </a:rPr>
              <a:t>ActiveDirectory</a:t>
            </a:r>
            <a:endParaRPr lang="en-US" i="1" err="1">
              <a:solidFill>
                <a:schemeClr val="bg1"/>
              </a:solidFill>
            </a:endParaRPr>
          </a:p>
          <a:p>
            <a:endParaRPr lang="en-US" i="1" dirty="0"/>
          </a:p>
          <a:p>
            <a:r>
              <a:rPr lang="en-US" b="1" dirty="0">
                <a:ea typeface="+mn-lt"/>
                <a:cs typeface="+mn-lt"/>
              </a:rPr>
              <a:t>What it does  :</a:t>
            </a:r>
            <a:endParaRPr lang="en-US" dirty="0">
              <a:solidFill>
                <a:srgbClr val="5197DA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This command loads the Active Directory PowerShell module, which gives access to cmdlets like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 </a:t>
            </a:r>
            <a:r>
              <a:rPr lang="en-US" dirty="0">
                <a:solidFill>
                  <a:schemeClr val="tx2">
                    <a:lumMod val="49000"/>
                    <a:lumOff val="51000"/>
                  </a:schemeClr>
                </a:solidFill>
                <a:latin typeface="Consolas"/>
              </a:rPr>
              <a:t>New-</a:t>
            </a:r>
            <a:r>
              <a:rPr lang="en-US" dirty="0" err="1">
                <a:solidFill>
                  <a:schemeClr val="tx2">
                    <a:lumMod val="49000"/>
                    <a:lumOff val="51000"/>
                  </a:schemeClr>
                </a:solidFill>
                <a:latin typeface="Consolas"/>
              </a:rPr>
              <a:t>ADUser</a:t>
            </a:r>
            <a:r>
              <a:rPr lang="en-US" dirty="0">
                <a:solidFill>
                  <a:schemeClr val="tx2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, </a:t>
            </a:r>
            <a:r>
              <a:rPr lang="en-US" dirty="0">
                <a:solidFill>
                  <a:schemeClr val="tx2">
                    <a:lumMod val="49000"/>
                    <a:lumOff val="51000"/>
                  </a:schemeClr>
                </a:solidFill>
                <a:latin typeface="Consolas"/>
              </a:rPr>
              <a:t>Add-</a:t>
            </a:r>
            <a:r>
              <a:rPr lang="en-US" dirty="0" err="1">
                <a:solidFill>
                  <a:schemeClr val="tx2">
                    <a:lumMod val="49000"/>
                    <a:lumOff val="51000"/>
                  </a:schemeClr>
                </a:solidFill>
                <a:latin typeface="Consolas"/>
              </a:rPr>
              <a:t>ADGroupMember</a:t>
            </a:r>
            <a:r>
              <a:rPr lang="en-US" dirty="0">
                <a:solidFill>
                  <a:schemeClr val="tx2">
                    <a:lumMod val="49000"/>
                    <a:lumOff val="51000"/>
                  </a:schemeClr>
                </a:solidFill>
                <a:ea typeface="+mn-lt"/>
                <a:cs typeface="+mn-lt"/>
              </a:rPr>
              <a:t>, etc.</a:t>
            </a:r>
            <a:endParaRPr lang="en-US">
              <a:solidFill>
                <a:schemeClr val="tx2">
                  <a:lumMod val="49000"/>
                  <a:lumOff val="51000"/>
                </a:schemeClr>
              </a:solidFill>
            </a:endParaRPr>
          </a:p>
          <a:p>
            <a:br>
              <a:rPr lang="en-US" b="1" dirty="0">
                <a:ea typeface="+mn-lt"/>
                <a:cs typeface="+mn-lt"/>
              </a:rPr>
            </a:br>
            <a:r>
              <a:rPr lang="en-US" b="1" dirty="0">
                <a:ea typeface="+mn-lt"/>
                <a:cs typeface="+mn-lt"/>
              </a:rPr>
              <a:t>Why it's needed: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 Without this, PowerShell won’t recognize AD-related commands. This module must be loaded first on machines with RSAT tools or Domain Controllers.</a:t>
            </a:r>
            <a:endParaRPr lang="en-US"/>
          </a:p>
          <a:p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246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9CAD1F-3BF8-29B3-2C3C-3E59AE644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849B546-6CAC-ADEE-077D-D764563736EE}"/>
              </a:ext>
            </a:extLst>
          </p:cNvPr>
          <p:cNvSpPr/>
          <p:nvPr/>
        </p:nvSpPr>
        <p:spPr>
          <a:xfrm>
            <a:off x="203330" y="4285867"/>
            <a:ext cx="2385684" cy="5636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400" i="1" dirty="0">
                <a:solidFill>
                  <a:schemeClr val="bg1"/>
                </a:solidFill>
                <a:ea typeface="+mn-lt"/>
                <a:cs typeface="+mn-lt"/>
              </a:rPr>
              <a:t>foreach ($User in $Users) {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2C7E17-8022-E8E0-0707-CB0BBDB23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768" y="279873"/>
            <a:ext cx="4539095" cy="1025026"/>
          </a:xfrm>
        </p:spPr>
        <p:txBody>
          <a:bodyPr>
            <a:normAutofit/>
          </a:bodyPr>
          <a:lstStyle/>
          <a:p>
            <a:r>
              <a:rPr lang="en-US" sz="2000" dirty="0">
                <a:ea typeface="+mj-lt"/>
                <a:cs typeface="+mj-lt"/>
              </a:rPr>
              <a:t>Bulk Import of Domain Users (Table) </a:t>
            </a:r>
            <a:br>
              <a:rPr lang="en-US" sz="2000" dirty="0">
                <a:ea typeface="+mj-lt"/>
                <a:cs typeface="+mj-lt"/>
              </a:rPr>
            </a:br>
            <a:r>
              <a:rPr lang="en-US" sz="1600" b="1" dirty="0">
                <a:solidFill>
                  <a:srgbClr val="FF0000"/>
                </a:solidFill>
              </a:rPr>
              <a:t>Implementation with PowerShell (run as Admin) (2/5)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50A904-F7C5-7C2E-CB59-51751BD04C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4722" y="279854"/>
            <a:ext cx="5260841" cy="6299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D4181F-D200-68A7-A16A-A8BB884E6F47}"/>
              </a:ext>
            </a:extLst>
          </p:cNvPr>
          <p:cNvSpPr txBox="1"/>
          <p:nvPr/>
        </p:nvSpPr>
        <p:spPr>
          <a:xfrm>
            <a:off x="198111" y="1217305"/>
            <a:ext cx="5595549" cy="507831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Step 2: Load Users from CSV File</a:t>
            </a:r>
            <a:endParaRPr lang="en-US" dirty="0"/>
          </a:p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i="1" dirty="0"/>
          </a:p>
          <a:p>
            <a:r>
              <a:rPr lang="en-US" b="1" dirty="0">
                <a:ea typeface="+mn-lt"/>
                <a:cs typeface="+mn-lt"/>
              </a:rPr>
              <a:t>What it does  :</a:t>
            </a:r>
            <a:endParaRPr lang="en-US" dirty="0">
              <a:solidFill>
                <a:srgbClr val="5197DA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Reads the </a:t>
            </a:r>
            <a:r>
              <a:rPr lang="en-US" dirty="0">
                <a:latin typeface="Consolas"/>
                <a:ea typeface="+mn-lt"/>
                <a:cs typeface="+mn-lt"/>
              </a:rPr>
              <a:t>.csv</a:t>
            </a:r>
            <a:r>
              <a:rPr lang="en-US" dirty="0">
                <a:ea typeface="+mn-lt"/>
                <a:cs typeface="+mn-lt"/>
              </a:rPr>
              <a:t> file containing user information and stores each row as a user object in the </a:t>
            </a:r>
            <a:r>
              <a:rPr lang="en-US" dirty="0">
                <a:latin typeface="Consolas"/>
                <a:ea typeface="+mn-lt"/>
                <a:cs typeface="+mn-lt"/>
              </a:rPr>
              <a:t>$</a:t>
            </a:r>
            <a:r>
              <a:rPr lang="en-US" dirty="0">
                <a:latin typeface="Consolas"/>
              </a:rPr>
              <a:t>Users</a:t>
            </a:r>
            <a:r>
              <a:rPr lang="en-US" dirty="0">
                <a:ea typeface="+mn-lt"/>
                <a:cs typeface="+mn-lt"/>
              </a:rPr>
              <a:t> variable for later processing.</a:t>
            </a:r>
          </a:p>
          <a:p>
            <a:endParaRPr lang="en-US" b="1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Step 3: Loop Through Each User</a:t>
            </a:r>
          </a:p>
          <a:p>
            <a:endParaRPr lang="en-US" b="1" dirty="0">
              <a:ea typeface="+mn-lt"/>
              <a:cs typeface="+mn-lt"/>
            </a:endParaRPr>
          </a:p>
          <a:p>
            <a:endParaRPr lang="en-US" b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b="1" dirty="0">
                <a:ea typeface="+mn-lt"/>
                <a:cs typeface="+mn-lt"/>
              </a:rPr>
              <a:t>What it does: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 Begins a loop that processes each user from the CSV one at a time.</a:t>
            </a:r>
            <a:endParaRPr lang="en-US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6EDCEF-B4D2-0154-A651-B314EF807379}"/>
              </a:ext>
            </a:extLst>
          </p:cNvPr>
          <p:cNvSpPr/>
          <p:nvPr/>
        </p:nvSpPr>
        <p:spPr>
          <a:xfrm>
            <a:off x="203330" y="1598273"/>
            <a:ext cx="5289521" cy="5636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400" i="1" dirty="0">
                <a:solidFill>
                  <a:schemeClr val="bg1"/>
                </a:solidFill>
              </a:rPr>
              <a:t>$Users = Import-Csv "C:\Users\Admin\Documents\ad_users_import_with_groups.csv"</a:t>
            </a:r>
            <a:endParaRPr lang="en-US" sz="14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150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F7F1B-1CE4-2DA0-BF25-2AD89499D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43102F1-15F5-E308-1065-F239BDDB5FB0}"/>
              </a:ext>
            </a:extLst>
          </p:cNvPr>
          <p:cNvSpPr/>
          <p:nvPr/>
        </p:nvSpPr>
        <p:spPr>
          <a:xfrm>
            <a:off x="203330" y="4285867"/>
            <a:ext cx="2385684" cy="5636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400" i="1" dirty="0">
                <a:solidFill>
                  <a:schemeClr val="bg1"/>
                </a:solidFill>
                <a:ea typeface="+mn-lt"/>
                <a:cs typeface="+mn-lt"/>
              </a:rPr>
              <a:t>foreach ($User in $Users) {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ADD241-2090-C6A9-8440-1E57162C2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768" y="279873"/>
            <a:ext cx="4539095" cy="1025026"/>
          </a:xfrm>
        </p:spPr>
        <p:txBody>
          <a:bodyPr>
            <a:normAutofit/>
          </a:bodyPr>
          <a:lstStyle/>
          <a:p>
            <a:r>
              <a:rPr lang="en-US" sz="2000" dirty="0">
                <a:ea typeface="+mj-lt"/>
                <a:cs typeface="+mj-lt"/>
              </a:rPr>
              <a:t>Bulk Import of Domain Users (Table) </a:t>
            </a:r>
            <a:br>
              <a:rPr lang="en-US" sz="2000" dirty="0">
                <a:ea typeface="+mj-lt"/>
                <a:cs typeface="+mj-lt"/>
              </a:rPr>
            </a:br>
            <a:r>
              <a:rPr lang="en-US" sz="1600" b="1" dirty="0">
                <a:solidFill>
                  <a:srgbClr val="FF0000"/>
                </a:solidFill>
              </a:rPr>
              <a:t>Implementation with PowerShell (run as Admin) (3/5)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ABB3A8-4A6A-2B2B-AA03-0315B0541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4722" y="279854"/>
            <a:ext cx="5260841" cy="62998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3D3D35-592A-2C26-E503-E25D2FAACF60}"/>
              </a:ext>
            </a:extLst>
          </p:cNvPr>
          <p:cNvSpPr txBox="1"/>
          <p:nvPr/>
        </p:nvSpPr>
        <p:spPr>
          <a:xfrm>
            <a:off x="198111" y="1217305"/>
            <a:ext cx="5595549" cy="5078313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Step 2: Load Users from CSV File</a:t>
            </a:r>
            <a:endParaRPr lang="en-US" dirty="0"/>
          </a:p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i="1" dirty="0"/>
          </a:p>
          <a:p>
            <a:r>
              <a:rPr lang="en-US" b="1" dirty="0">
                <a:ea typeface="+mn-lt"/>
                <a:cs typeface="+mn-lt"/>
              </a:rPr>
              <a:t>What it does  :</a:t>
            </a:r>
            <a:endParaRPr lang="en-US" dirty="0">
              <a:solidFill>
                <a:srgbClr val="5197DA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Reads the </a:t>
            </a:r>
            <a:r>
              <a:rPr lang="en-US" dirty="0">
                <a:latin typeface="Consolas"/>
                <a:ea typeface="+mn-lt"/>
                <a:cs typeface="+mn-lt"/>
              </a:rPr>
              <a:t>.csv</a:t>
            </a:r>
            <a:r>
              <a:rPr lang="en-US" dirty="0">
                <a:ea typeface="+mn-lt"/>
                <a:cs typeface="+mn-lt"/>
              </a:rPr>
              <a:t> file containing user information and stores each row as a user object in the </a:t>
            </a:r>
            <a:r>
              <a:rPr lang="en-US" dirty="0">
                <a:latin typeface="Consolas"/>
                <a:ea typeface="+mn-lt"/>
                <a:cs typeface="+mn-lt"/>
              </a:rPr>
              <a:t>$</a:t>
            </a:r>
            <a:r>
              <a:rPr lang="en-US" dirty="0">
                <a:latin typeface="Consolas"/>
              </a:rPr>
              <a:t>Users</a:t>
            </a:r>
            <a:r>
              <a:rPr lang="en-US" dirty="0">
                <a:ea typeface="+mn-lt"/>
                <a:cs typeface="+mn-lt"/>
              </a:rPr>
              <a:t> variable for later processing.</a:t>
            </a:r>
          </a:p>
          <a:p>
            <a:endParaRPr lang="en-US" b="1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Step 3: Loop Through Each User</a:t>
            </a:r>
          </a:p>
          <a:p>
            <a:endParaRPr lang="en-US" b="1" dirty="0">
              <a:ea typeface="+mn-lt"/>
              <a:cs typeface="+mn-lt"/>
            </a:endParaRPr>
          </a:p>
          <a:p>
            <a:endParaRPr lang="en-US" b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b="1">
                <a:ea typeface="+mn-lt"/>
                <a:cs typeface="+mn-lt"/>
              </a:rPr>
              <a:t>What it does: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 Begins a loop that processes each user from the CSV one at a time.</a:t>
            </a:r>
            <a:endParaRPr lang="en-US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432400-A2E8-CCED-F0C7-CD21E63E8B47}"/>
              </a:ext>
            </a:extLst>
          </p:cNvPr>
          <p:cNvSpPr/>
          <p:nvPr/>
        </p:nvSpPr>
        <p:spPr>
          <a:xfrm>
            <a:off x="203330" y="1598273"/>
            <a:ext cx="5289521" cy="5636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400" i="1" dirty="0">
                <a:solidFill>
                  <a:schemeClr val="bg1"/>
                </a:solidFill>
              </a:rPr>
              <a:t>$Users = Import-Csv "C:\Users\Admin\Documents\ad_users_import_with_groups.csv"</a:t>
            </a:r>
            <a:endParaRPr lang="en-US" sz="14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418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23507802-f8e4-4e38-829c-ac8ea9b241e4}" enabled="1" method="Privileged" siteId="{6e51e1ad-c54b-4b39-b598-0ffe9ae68fef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</TotalTime>
  <Words>1870</Words>
  <Application>Microsoft Office PowerPoint</Application>
  <PresentationFormat>Widescreen</PresentationFormat>
  <Paragraphs>363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Aptos</vt:lpstr>
      <vt:lpstr>Aptos Display</vt:lpstr>
      <vt:lpstr>Arial</vt:lpstr>
      <vt:lpstr>Arial,Sans-Serif</vt:lpstr>
      <vt:lpstr>Calibri</vt:lpstr>
      <vt:lpstr>Consolas</vt:lpstr>
      <vt:lpstr>office theme</vt:lpstr>
      <vt:lpstr>Server Management – Group Project IT Infrastructure Deployment for spark01a.com</vt:lpstr>
      <vt:lpstr>Project Overview (½)</vt:lpstr>
      <vt:lpstr>Project Overview (2/2)</vt:lpstr>
      <vt:lpstr>Domain Organizational Structure (1/3) </vt:lpstr>
      <vt:lpstr>Domain Organizational Structure (2/3)</vt:lpstr>
      <vt:lpstr>Domain Organizational Structure (3/3)</vt:lpstr>
      <vt:lpstr>Bulk Import of Domain Users (Table)  Implementation with PowerShell (run as Admin) (1/5)</vt:lpstr>
      <vt:lpstr>Bulk Import of Domain Users (Table)  Implementation with PowerShell (run as Admin) (2/5)</vt:lpstr>
      <vt:lpstr>Bulk Import of Domain Users (Table)  Implementation with PowerShell (run as Admin) (3/5)</vt:lpstr>
      <vt:lpstr>Bulk Import of Domain Users (Table)  Implementation with PowerShell (run as Admin) (4/5)</vt:lpstr>
      <vt:lpstr>Bulk Import of Domain Users (Table)  Implementation with PowerShell (run as Admin) (5/5)</vt:lpstr>
      <vt:lpstr>Network Infrastructure Diagram</vt:lpstr>
      <vt:lpstr>Network Infrastructure Diagram</vt:lpstr>
      <vt:lpstr>Network Infrastructure Diagram</vt:lpstr>
      <vt:lpstr>Network Infrastructure Diagram</vt:lpstr>
      <vt:lpstr>File Shares</vt:lpstr>
      <vt:lpstr>File Shares</vt:lpstr>
      <vt:lpstr>File Shares</vt:lpstr>
      <vt:lpstr>File Shares</vt:lpstr>
      <vt:lpstr>File Shares</vt:lpstr>
      <vt:lpstr>File Shares</vt:lpstr>
      <vt:lpstr>File Shares</vt:lpstr>
      <vt:lpstr>Group Policies and Restrictions</vt:lpstr>
      <vt:lpstr>Group Policies and  Restrictions</vt:lpstr>
      <vt:lpstr>Settings in DCAFILES for size limit and Prevent storing .cmd and .exe</vt:lpstr>
      <vt:lpstr>CON’T</vt:lpstr>
      <vt:lpstr>Group Policies and  Restrictions</vt:lpstr>
      <vt:lpstr>Group Policies and  Restrictions</vt:lpstr>
      <vt:lpstr>Group Policies and  Restrictions</vt:lpstr>
      <vt:lpstr>Group Policies and  Restrictions</vt:lpstr>
      <vt:lpstr>Group Policies and  Restrictions</vt:lpstr>
      <vt:lpstr>Automated Home Folder Creation and Mapping for (Drive U:) </vt:lpstr>
      <vt:lpstr>PowerPoint Presentation</vt:lpstr>
      <vt:lpstr>PowerPoint Presentation</vt:lpstr>
      <vt:lpstr>Web server (DCAFILES)</vt:lpstr>
      <vt:lpstr>Con’t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Server Management – Group Project IT Infrastructure Deployment for spark01a.com</dc:title>
  <dc:creator/>
  <cp:lastModifiedBy>Muhammad Azrin</cp:lastModifiedBy>
  <cp:revision>916</cp:revision>
  <dcterms:created xsi:type="dcterms:W3CDTF">2025-07-18T15:51:48Z</dcterms:created>
  <dcterms:modified xsi:type="dcterms:W3CDTF">2025-08-12T11:38:50Z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office theme:8</vt:lpwstr>
  </property>
  <property fmtid="{D5CDD505-2E9C-101B-9397-08002B2CF9AE}" pid="3" name="ClassificationContentMarkingFooterText">
    <vt:lpwstr>Public</vt:lpwstr>
  </property>
</Properties>
</file>